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6"/>
  </p:notesMasterIdLst>
  <p:sldIdLst>
    <p:sldId id="256" r:id="rId5"/>
  </p:sldIdLst>
  <p:sldSz cx="10693400" cy="7562850"/>
  <p:notesSz cx="10693400" cy="756285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BA067A-53AB-459C-B052-3F11B769C9DD}" v="17" dt="2020-06-21T07:15:23.03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845" autoAdjust="0"/>
  </p:normalViewPr>
  <p:slideViewPr>
    <p:cSldViewPr>
      <p:cViewPr>
        <p:scale>
          <a:sx n="98" d="100"/>
          <a:sy n="98" d="100"/>
        </p:scale>
        <p:origin x="-288" y="-124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ry Yang" userId="S::henry.yang@acase.org.au::8f46f187-c0f6-4a53-b5de-6eab01b1683a" providerId="AD" clId="Web-{0BBA067A-53AB-459C-B052-3F11B769C9DD}"/>
    <pc:docChg chg="modSld">
      <pc:chgData name="Henry Yang" userId="S::henry.yang@acase.org.au::8f46f187-c0f6-4a53-b5de-6eab01b1683a" providerId="AD" clId="Web-{0BBA067A-53AB-459C-B052-3F11B769C9DD}" dt="2020-06-21T07:15:22.751" v="15" actId="20577"/>
      <pc:docMkLst>
        <pc:docMk/>
      </pc:docMkLst>
      <pc:sldChg chg="modSp">
        <pc:chgData name="Henry Yang" userId="S::henry.yang@acase.org.au::8f46f187-c0f6-4a53-b5de-6eab01b1683a" providerId="AD" clId="Web-{0BBA067A-53AB-459C-B052-3F11B769C9DD}" dt="2020-06-21T07:15:22.751" v="14" actId="20577"/>
        <pc:sldMkLst>
          <pc:docMk/>
          <pc:sldMk cId="0" sldId="256"/>
        </pc:sldMkLst>
        <pc:spChg chg="mod">
          <ac:chgData name="Henry Yang" userId="S::henry.yang@acase.org.au::8f46f187-c0f6-4a53-b5de-6eab01b1683a" providerId="AD" clId="Web-{0BBA067A-53AB-459C-B052-3F11B769C9DD}" dt="2020-06-21T07:15:22.751" v="14" actId="20577"/>
          <ac:spMkLst>
            <pc:docMk/>
            <pc:sldMk cId="0" sldId="256"/>
            <ac:spMk id="2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633913" cy="3794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6057900" y="0"/>
            <a:ext cx="4632325" cy="379413"/>
          </a:xfrm>
          <a:prstGeom prst="rect">
            <a:avLst/>
          </a:prstGeom>
        </p:spPr>
        <p:txBody>
          <a:bodyPr vert="horz" lIns="91440" tIns="45720" rIns="91440" bIns="45720" rtlCol="0"/>
          <a:lstStyle>
            <a:lvl1pPr algn="r">
              <a:defRPr sz="1200"/>
            </a:lvl1pPr>
          </a:lstStyle>
          <a:p>
            <a:fld id="{9682499F-1D0B-416E-99F2-9F7611DA1012}" type="datetimeFigureOut">
              <a:rPr lang="en-GB" smtClean="0"/>
              <a:t>08/02/2021</a:t>
            </a:fld>
            <a:endParaRPr lang="en-GB"/>
          </a:p>
        </p:txBody>
      </p:sp>
      <p:sp>
        <p:nvSpPr>
          <p:cNvPr id="4" name="Slide Image Placeholder 3"/>
          <p:cNvSpPr>
            <a:spLocks noGrp="1" noRot="1" noChangeAspect="1"/>
          </p:cNvSpPr>
          <p:nvPr>
            <p:ph type="sldImg" idx="2"/>
          </p:nvPr>
        </p:nvSpPr>
        <p:spPr>
          <a:xfrm>
            <a:off x="3543300" y="946150"/>
            <a:ext cx="3606800" cy="25511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069975" y="3640138"/>
            <a:ext cx="8553450" cy="29781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7183438"/>
            <a:ext cx="4633913" cy="37941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6057900" y="7183438"/>
            <a:ext cx="4632325" cy="379412"/>
          </a:xfrm>
          <a:prstGeom prst="rect">
            <a:avLst/>
          </a:prstGeom>
        </p:spPr>
        <p:txBody>
          <a:bodyPr vert="horz" lIns="91440" tIns="45720" rIns="91440" bIns="45720" rtlCol="0" anchor="b"/>
          <a:lstStyle>
            <a:lvl1pPr algn="r">
              <a:defRPr sz="1200"/>
            </a:lvl1pPr>
          </a:lstStyle>
          <a:p>
            <a:fld id="{ADFD974A-89B0-42FB-AC8C-FB38400A7877}" type="slidenum">
              <a:rPr lang="en-GB" smtClean="0"/>
              <a:t>‹#›</a:t>
            </a:fld>
            <a:endParaRPr lang="en-GB"/>
          </a:p>
        </p:txBody>
      </p:sp>
    </p:spTree>
    <p:extLst>
      <p:ext uri="{BB962C8B-B14F-4D97-AF65-F5344CB8AC3E}">
        <p14:creationId xmlns:p14="http://schemas.microsoft.com/office/powerpoint/2010/main" val="30602613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DFD974A-89B0-42FB-AC8C-FB38400A7877}" type="slidenum">
              <a:rPr lang="en-GB" smtClean="0"/>
              <a:t>1</a:t>
            </a:fld>
            <a:endParaRPr lang="en-GB"/>
          </a:p>
        </p:txBody>
      </p:sp>
    </p:spTree>
    <p:extLst>
      <p:ext uri="{BB962C8B-B14F-4D97-AF65-F5344CB8AC3E}">
        <p14:creationId xmlns:p14="http://schemas.microsoft.com/office/powerpoint/2010/main" val="3655188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2/8/2021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231F20"/>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2/8/2021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231F20"/>
                </a:solidFill>
                <a:latin typeface="Calibri"/>
                <a:cs typeface="Calibr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2/8/2021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231F20"/>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2/8/2021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2/8/2021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534661" y="6"/>
            <a:ext cx="6157595" cy="4498340"/>
          </a:xfrm>
          <a:custGeom>
            <a:avLst/>
            <a:gdLst/>
            <a:ahLst/>
            <a:cxnLst/>
            <a:rect l="l" t="t" r="r" b="b"/>
            <a:pathLst>
              <a:path w="6157595" h="4498340">
                <a:moveTo>
                  <a:pt x="510184" y="0"/>
                </a:moveTo>
                <a:lnTo>
                  <a:pt x="0" y="0"/>
                </a:lnTo>
                <a:lnTo>
                  <a:pt x="3619106" y="4108589"/>
                </a:lnTo>
                <a:lnTo>
                  <a:pt x="3651555" y="4143937"/>
                </a:lnTo>
                <a:lnTo>
                  <a:pt x="3685145" y="4177637"/>
                </a:lnTo>
                <a:lnTo>
                  <a:pt x="3719823" y="4209683"/>
                </a:lnTo>
                <a:lnTo>
                  <a:pt x="3755533" y="4240070"/>
                </a:lnTo>
                <a:lnTo>
                  <a:pt x="3792221" y="4268794"/>
                </a:lnTo>
                <a:lnTo>
                  <a:pt x="3829832" y="4295849"/>
                </a:lnTo>
                <a:lnTo>
                  <a:pt x="3868311" y="4321231"/>
                </a:lnTo>
                <a:lnTo>
                  <a:pt x="3907604" y="4344935"/>
                </a:lnTo>
                <a:lnTo>
                  <a:pt x="3947655" y="4366955"/>
                </a:lnTo>
                <a:lnTo>
                  <a:pt x="3988411" y="4387287"/>
                </a:lnTo>
                <a:lnTo>
                  <a:pt x="4029817" y="4405925"/>
                </a:lnTo>
                <a:lnTo>
                  <a:pt x="4071817" y="4422866"/>
                </a:lnTo>
                <a:lnTo>
                  <a:pt x="4114357" y="4438103"/>
                </a:lnTo>
                <a:lnTo>
                  <a:pt x="4157383" y="4451632"/>
                </a:lnTo>
                <a:lnTo>
                  <a:pt x="4200840" y="4463448"/>
                </a:lnTo>
                <a:lnTo>
                  <a:pt x="4244673" y="4473546"/>
                </a:lnTo>
                <a:lnTo>
                  <a:pt x="4288827" y="4481922"/>
                </a:lnTo>
                <a:lnTo>
                  <a:pt x="4333247" y="4488569"/>
                </a:lnTo>
                <a:lnTo>
                  <a:pt x="4377880" y="4493483"/>
                </a:lnTo>
                <a:lnTo>
                  <a:pt x="4422670" y="4496660"/>
                </a:lnTo>
                <a:lnTo>
                  <a:pt x="4467562" y="4498094"/>
                </a:lnTo>
                <a:lnTo>
                  <a:pt x="4512503" y="4497780"/>
                </a:lnTo>
                <a:lnTo>
                  <a:pt x="4557436" y="4495714"/>
                </a:lnTo>
                <a:lnTo>
                  <a:pt x="4602308" y="4491890"/>
                </a:lnTo>
                <a:lnTo>
                  <a:pt x="4647064" y="4486303"/>
                </a:lnTo>
                <a:lnTo>
                  <a:pt x="4691648" y="4478949"/>
                </a:lnTo>
                <a:lnTo>
                  <a:pt x="4736008" y="4469822"/>
                </a:lnTo>
                <a:lnTo>
                  <a:pt x="4780086" y="4458918"/>
                </a:lnTo>
                <a:lnTo>
                  <a:pt x="4823830" y="4446232"/>
                </a:lnTo>
                <a:lnTo>
                  <a:pt x="4867184" y="4431758"/>
                </a:lnTo>
                <a:lnTo>
                  <a:pt x="4910094" y="4415493"/>
                </a:lnTo>
                <a:lnTo>
                  <a:pt x="4952504" y="4397429"/>
                </a:lnTo>
                <a:lnTo>
                  <a:pt x="4994361" y="4377564"/>
                </a:lnTo>
                <a:lnTo>
                  <a:pt x="5035609" y="4355892"/>
                </a:lnTo>
                <a:lnTo>
                  <a:pt x="5076194" y="4332407"/>
                </a:lnTo>
                <a:lnTo>
                  <a:pt x="5116062" y="4307106"/>
                </a:lnTo>
                <a:lnTo>
                  <a:pt x="5155156" y="4279983"/>
                </a:lnTo>
                <a:lnTo>
                  <a:pt x="5193423" y="4251032"/>
                </a:lnTo>
                <a:lnTo>
                  <a:pt x="5365331" y="4115344"/>
                </a:lnTo>
                <a:lnTo>
                  <a:pt x="4480575" y="4115344"/>
                </a:lnTo>
                <a:lnTo>
                  <a:pt x="4435071" y="4113927"/>
                </a:lnTo>
                <a:lnTo>
                  <a:pt x="4389745" y="4109827"/>
                </a:lnTo>
                <a:lnTo>
                  <a:pt x="4344726" y="4103056"/>
                </a:lnTo>
                <a:lnTo>
                  <a:pt x="4300141" y="4093624"/>
                </a:lnTo>
                <a:lnTo>
                  <a:pt x="4256119" y="4081544"/>
                </a:lnTo>
                <a:lnTo>
                  <a:pt x="4212788" y="4066826"/>
                </a:lnTo>
                <a:lnTo>
                  <a:pt x="4170275" y="4049484"/>
                </a:lnTo>
                <a:lnTo>
                  <a:pt x="4128710" y="4029527"/>
                </a:lnTo>
                <a:lnTo>
                  <a:pt x="4088220" y="4006968"/>
                </a:lnTo>
                <a:lnTo>
                  <a:pt x="4048933" y="3981818"/>
                </a:lnTo>
                <a:lnTo>
                  <a:pt x="4010977" y="3954089"/>
                </a:lnTo>
                <a:lnTo>
                  <a:pt x="3974481" y="3923792"/>
                </a:lnTo>
                <a:lnTo>
                  <a:pt x="3939572" y="3890939"/>
                </a:lnTo>
                <a:lnTo>
                  <a:pt x="3906380" y="3855542"/>
                </a:lnTo>
                <a:lnTo>
                  <a:pt x="510184" y="0"/>
                </a:lnTo>
                <a:close/>
              </a:path>
              <a:path w="6157595" h="4498340">
                <a:moveTo>
                  <a:pt x="6157341" y="3002483"/>
                </a:moveTo>
                <a:lnTo>
                  <a:pt x="4956238" y="3950525"/>
                </a:lnTo>
                <a:lnTo>
                  <a:pt x="4917230" y="3979387"/>
                </a:lnTo>
                <a:lnTo>
                  <a:pt x="4876990" y="4005439"/>
                </a:lnTo>
                <a:lnTo>
                  <a:pt x="4835648" y="4028692"/>
                </a:lnTo>
                <a:lnTo>
                  <a:pt x="4793331" y="4049157"/>
                </a:lnTo>
                <a:lnTo>
                  <a:pt x="4750167" y="4066847"/>
                </a:lnTo>
                <a:lnTo>
                  <a:pt x="4706284" y="4081773"/>
                </a:lnTo>
                <a:lnTo>
                  <a:pt x="4661811" y="4093946"/>
                </a:lnTo>
                <a:lnTo>
                  <a:pt x="4616875" y="4103378"/>
                </a:lnTo>
                <a:lnTo>
                  <a:pt x="4571605" y="4110081"/>
                </a:lnTo>
                <a:lnTo>
                  <a:pt x="4526129" y="4114065"/>
                </a:lnTo>
                <a:lnTo>
                  <a:pt x="4480575" y="4115344"/>
                </a:lnTo>
                <a:lnTo>
                  <a:pt x="5365331" y="4115344"/>
                </a:lnTo>
                <a:lnTo>
                  <a:pt x="6157341" y="3490201"/>
                </a:lnTo>
                <a:lnTo>
                  <a:pt x="6157341" y="3002483"/>
                </a:lnTo>
                <a:close/>
              </a:path>
              <a:path w="6157595" h="4498340">
                <a:moveTo>
                  <a:pt x="6155296" y="0"/>
                </a:moveTo>
                <a:lnTo>
                  <a:pt x="714286" y="0"/>
                </a:lnTo>
                <a:lnTo>
                  <a:pt x="4021264" y="3754310"/>
                </a:lnTo>
                <a:lnTo>
                  <a:pt x="4054689" y="3789399"/>
                </a:lnTo>
                <a:lnTo>
                  <a:pt x="4090218" y="3821303"/>
                </a:lnTo>
                <a:lnTo>
                  <a:pt x="4127651" y="3850004"/>
                </a:lnTo>
                <a:lnTo>
                  <a:pt x="4166787" y="3875485"/>
                </a:lnTo>
                <a:lnTo>
                  <a:pt x="4207427" y="3897726"/>
                </a:lnTo>
                <a:lnTo>
                  <a:pt x="4249369" y="3916711"/>
                </a:lnTo>
                <a:lnTo>
                  <a:pt x="4292415" y="3932420"/>
                </a:lnTo>
                <a:lnTo>
                  <a:pt x="4336364" y="3944835"/>
                </a:lnTo>
                <a:lnTo>
                  <a:pt x="4381017" y="3953939"/>
                </a:lnTo>
                <a:lnTo>
                  <a:pt x="4426172" y="3959713"/>
                </a:lnTo>
                <a:lnTo>
                  <a:pt x="4471630" y="3962140"/>
                </a:lnTo>
                <a:lnTo>
                  <a:pt x="4517191" y="3961200"/>
                </a:lnTo>
                <a:lnTo>
                  <a:pt x="4562654" y="3956877"/>
                </a:lnTo>
                <a:lnTo>
                  <a:pt x="4607821" y="3949151"/>
                </a:lnTo>
                <a:lnTo>
                  <a:pt x="4652489" y="3938004"/>
                </a:lnTo>
                <a:lnTo>
                  <a:pt x="4696461" y="3923420"/>
                </a:lnTo>
                <a:lnTo>
                  <a:pt x="4739534" y="3905378"/>
                </a:lnTo>
                <a:lnTo>
                  <a:pt x="4781510" y="3883862"/>
                </a:lnTo>
                <a:lnTo>
                  <a:pt x="4822189" y="3858853"/>
                </a:lnTo>
                <a:lnTo>
                  <a:pt x="4861369" y="3830332"/>
                </a:lnTo>
                <a:lnTo>
                  <a:pt x="6151486" y="2812008"/>
                </a:lnTo>
                <a:lnTo>
                  <a:pt x="6155296" y="0"/>
                </a:lnTo>
                <a:close/>
              </a:path>
            </a:pathLst>
          </a:custGeom>
          <a:solidFill>
            <a:srgbClr val="F2F2F2"/>
          </a:solidFill>
        </p:spPr>
        <p:txBody>
          <a:bodyPr wrap="square" lIns="0" tIns="0" rIns="0" bIns="0" rtlCol="0"/>
          <a:lstStyle/>
          <a:p>
            <a:endParaRPr/>
          </a:p>
        </p:txBody>
      </p:sp>
      <p:sp>
        <p:nvSpPr>
          <p:cNvPr id="17" name="bk object 17"/>
          <p:cNvSpPr/>
          <p:nvPr/>
        </p:nvSpPr>
        <p:spPr>
          <a:xfrm>
            <a:off x="-10" y="4992319"/>
            <a:ext cx="2261870" cy="2567940"/>
          </a:xfrm>
          <a:custGeom>
            <a:avLst/>
            <a:gdLst/>
            <a:ahLst/>
            <a:cxnLst/>
            <a:rect l="l" t="t" r="r" b="b"/>
            <a:pathLst>
              <a:path w="2261870" h="2567940">
                <a:moveTo>
                  <a:pt x="0" y="810844"/>
                </a:moveTo>
                <a:lnTo>
                  <a:pt x="0" y="2567686"/>
                </a:lnTo>
                <a:lnTo>
                  <a:pt x="1547520" y="2567686"/>
                </a:lnTo>
                <a:lnTo>
                  <a:pt x="0" y="810844"/>
                </a:lnTo>
                <a:close/>
              </a:path>
              <a:path w="2261870" h="2567940">
                <a:moveTo>
                  <a:pt x="0" y="0"/>
                </a:moveTo>
                <a:lnTo>
                  <a:pt x="0" y="579183"/>
                </a:lnTo>
                <a:lnTo>
                  <a:pt x="1751596" y="2567686"/>
                </a:lnTo>
                <a:lnTo>
                  <a:pt x="2261781" y="2567686"/>
                </a:lnTo>
                <a:lnTo>
                  <a:pt x="0" y="0"/>
                </a:lnTo>
                <a:close/>
              </a:path>
            </a:pathLst>
          </a:custGeom>
          <a:solidFill>
            <a:srgbClr val="F2F2F2"/>
          </a:solidFill>
        </p:spPr>
        <p:txBody>
          <a:bodyPr wrap="square" lIns="0" tIns="0" rIns="0" bIns="0" rtlCol="0"/>
          <a:lstStyle/>
          <a:p>
            <a:endParaRPr/>
          </a:p>
        </p:txBody>
      </p:sp>
      <p:sp>
        <p:nvSpPr>
          <p:cNvPr id="18" name="bk object 18"/>
          <p:cNvSpPr/>
          <p:nvPr/>
        </p:nvSpPr>
        <p:spPr>
          <a:xfrm>
            <a:off x="36004" y="270002"/>
            <a:ext cx="0" cy="540385"/>
          </a:xfrm>
          <a:custGeom>
            <a:avLst/>
            <a:gdLst/>
            <a:ahLst/>
            <a:cxnLst/>
            <a:rect l="l" t="t" r="r" b="b"/>
            <a:pathLst>
              <a:path h="540385">
                <a:moveTo>
                  <a:pt x="0" y="0"/>
                </a:moveTo>
                <a:lnTo>
                  <a:pt x="0" y="540003"/>
                </a:lnTo>
              </a:path>
            </a:pathLst>
          </a:custGeom>
          <a:ln w="72009">
            <a:solidFill>
              <a:srgbClr val="F15C5D"/>
            </a:solidFill>
          </a:ln>
        </p:spPr>
        <p:txBody>
          <a:bodyPr wrap="square" lIns="0" tIns="0" rIns="0" bIns="0" rtlCol="0"/>
          <a:lstStyle/>
          <a:p>
            <a:endParaRPr/>
          </a:p>
        </p:txBody>
      </p:sp>
      <p:sp>
        <p:nvSpPr>
          <p:cNvPr id="19" name="bk object 19"/>
          <p:cNvSpPr/>
          <p:nvPr/>
        </p:nvSpPr>
        <p:spPr>
          <a:xfrm>
            <a:off x="273956" y="735124"/>
            <a:ext cx="434340" cy="81915"/>
          </a:xfrm>
          <a:custGeom>
            <a:avLst/>
            <a:gdLst/>
            <a:ahLst/>
            <a:cxnLst/>
            <a:rect l="l" t="t" r="r" b="b"/>
            <a:pathLst>
              <a:path w="434340" h="81915">
                <a:moveTo>
                  <a:pt x="255054" y="927"/>
                </a:moveTo>
                <a:lnTo>
                  <a:pt x="226479" y="927"/>
                </a:lnTo>
                <a:lnTo>
                  <a:pt x="223634" y="1523"/>
                </a:lnTo>
                <a:lnTo>
                  <a:pt x="217830" y="4825"/>
                </a:lnTo>
                <a:lnTo>
                  <a:pt x="216026" y="7683"/>
                </a:lnTo>
                <a:lnTo>
                  <a:pt x="216026" y="80810"/>
                </a:lnTo>
                <a:lnTo>
                  <a:pt x="216674" y="81457"/>
                </a:lnTo>
                <a:lnTo>
                  <a:pt x="224129" y="81457"/>
                </a:lnTo>
                <a:lnTo>
                  <a:pt x="224777" y="80810"/>
                </a:lnTo>
                <a:lnTo>
                  <a:pt x="224777" y="50444"/>
                </a:lnTo>
                <a:lnTo>
                  <a:pt x="246481" y="50444"/>
                </a:lnTo>
                <a:lnTo>
                  <a:pt x="250405" y="50164"/>
                </a:lnTo>
                <a:lnTo>
                  <a:pt x="254203" y="49402"/>
                </a:lnTo>
                <a:lnTo>
                  <a:pt x="263441" y="49402"/>
                </a:lnTo>
                <a:lnTo>
                  <a:pt x="262305" y="46964"/>
                </a:lnTo>
                <a:lnTo>
                  <a:pt x="264033" y="46189"/>
                </a:lnTo>
                <a:lnTo>
                  <a:pt x="265696" y="45275"/>
                </a:lnTo>
                <a:lnTo>
                  <a:pt x="268524" y="43243"/>
                </a:lnTo>
                <a:lnTo>
                  <a:pt x="224777" y="43243"/>
                </a:lnTo>
                <a:lnTo>
                  <a:pt x="224777" y="8877"/>
                </a:lnTo>
                <a:lnTo>
                  <a:pt x="226822" y="8254"/>
                </a:lnTo>
                <a:lnTo>
                  <a:pt x="228854" y="8000"/>
                </a:lnTo>
                <a:lnTo>
                  <a:pt x="269572" y="8000"/>
                </a:lnTo>
                <a:lnTo>
                  <a:pt x="262826" y="2628"/>
                </a:lnTo>
                <a:lnTo>
                  <a:pt x="255054" y="927"/>
                </a:lnTo>
                <a:close/>
              </a:path>
              <a:path w="434340" h="81915">
                <a:moveTo>
                  <a:pt x="263441" y="49402"/>
                </a:moveTo>
                <a:lnTo>
                  <a:pt x="254203" y="49402"/>
                </a:lnTo>
                <a:lnTo>
                  <a:pt x="268960" y="81140"/>
                </a:lnTo>
                <a:lnTo>
                  <a:pt x="269443" y="81457"/>
                </a:lnTo>
                <a:lnTo>
                  <a:pt x="276631" y="81457"/>
                </a:lnTo>
                <a:lnTo>
                  <a:pt x="277063" y="81216"/>
                </a:lnTo>
                <a:lnTo>
                  <a:pt x="277596" y="80365"/>
                </a:lnTo>
                <a:lnTo>
                  <a:pt x="277634" y="79870"/>
                </a:lnTo>
                <a:lnTo>
                  <a:pt x="263441" y="49402"/>
                </a:lnTo>
                <a:close/>
              </a:path>
              <a:path w="434340" h="81915">
                <a:moveTo>
                  <a:pt x="269572" y="8000"/>
                </a:moveTo>
                <a:lnTo>
                  <a:pt x="252818" y="8000"/>
                </a:lnTo>
                <a:lnTo>
                  <a:pt x="258546" y="9156"/>
                </a:lnTo>
                <a:lnTo>
                  <a:pt x="266776" y="16243"/>
                </a:lnTo>
                <a:lnTo>
                  <a:pt x="268478" y="20535"/>
                </a:lnTo>
                <a:lnTo>
                  <a:pt x="268478" y="31064"/>
                </a:lnTo>
                <a:lnTo>
                  <a:pt x="266420" y="35407"/>
                </a:lnTo>
                <a:lnTo>
                  <a:pt x="257047" y="42189"/>
                </a:lnTo>
                <a:lnTo>
                  <a:pt x="250710" y="43243"/>
                </a:lnTo>
                <a:lnTo>
                  <a:pt x="268524" y="43243"/>
                </a:lnTo>
                <a:lnTo>
                  <a:pt x="273596" y="39598"/>
                </a:lnTo>
                <a:lnTo>
                  <a:pt x="277558" y="33515"/>
                </a:lnTo>
                <a:lnTo>
                  <a:pt x="277558" y="18237"/>
                </a:lnTo>
                <a:lnTo>
                  <a:pt x="274802" y="12166"/>
                </a:lnTo>
                <a:lnTo>
                  <a:pt x="269572" y="8000"/>
                </a:lnTo>
                <a:close/>
              </a:path>
              <a:path w="434340" h="81915">
                <a:moveTo>
                  <a:pt x="364045" y="0"/>
                </a:moveTo>
                <a:lnTo>
                  <a:pt x="327355" y="74472"/>
                </a:lnTo>
                <a:lnTo>
                  <a:pt x="329260" y="77177"/>
                </a:lnTo>
                <a:lnTo>
                  <a:pt x="334937" y="80568"/>
                </a:lnTo>
                <a:lnTo>
                  <a:pt x="337731" y="81318"/>
                </a:lnTo>
                <a:lnTo>
                  <a:pt x="367360" y="81318"/>
                </a:lnTo>
                <a:lnTo>
                  <a:pt x="375183" y="80060"/>
                </a:lnTo>
                <a:lnTo>
                  <a:pt x="384519" y="74129"/>
                </a:lnTo>
                <a:lnTo>
                  <a:pt x="340182" y="74129"/>
                </a:lnTo>
                <a:lnTo>
                  <a:pt x="338137" y="73875"/>
                </a:lnTo>
                <a:lnTo>
                  <a:pt x="336092" y="73240"/>
                </a:lnTo>
                <a:lnTo>
                  <a:pt x="336092" y="43218"/>
                </a:lnTo>
                <a:lnTo>
                  <a:pt x="382848" y="43218"/>
                </a:lnTo>
                <a:lnTo>
                  <a:pt x="380283" y="41333"/>
                </a:lnTo>
                <a:lnTo>
                  <a:pt x="373354" y="38557"/>
                </a:lnTo>
                <a:lnTo>
                  <a:pt x="379195" y="36144"/>
                </a:lnTo>
                <a:lnTo>
                  <a:pt x="336092" y="36144"/>
                </a:lnTo>
                <a:lnTo>
                  <a:pt x="336092" y="8204"/>
                </a:lnTo>
                <a:lnTo>
                  <a:pt x="338124" y="7581"/>
                </a:lnTo>
                <a:lnTo>
                  <a:pt x="340144" y="7340"/>
                </a:lnTo>
                <a:lnTo>
                  <a:pt x="379606" y="7315"/>
                </a:lnTo>
                <a:lnTo>
                  <a:pt x="371094" y="1485"/>
                </a:lnTo>
                <a:lnTo>
                  <a:pt x="364045" y="0"/>
                </a:lnTo>
                <a:close/>
              </a:path>
              <a:path w="434340" h="81915">
                <a:moveTo>
                  <a:pt x="382848" y="43218"/>
                </a:moveTo>
                <a:lnTo>
                  <a:pt x="356590" y="43218"/>
                </a:lnTo>
                <a:lnTo>
                  <a:pt x="365177" y="43731"/>
                </a:lnTo>
                <a:lnTo>
                  <a:pt x="373432" y="45899"/>
                </a:lnTo>
                <a:lnTo>
                  <a:pt x="379641" y="50660"/>
                </a:lnTo>
                <a:lnTo>
                  <a:pt x="382092" y="58953"/>
                </a:lnTo>
                <a:lnTo>
                  <a:pt x="379932" y="66837"/>
                </a:lnTo>
                <a:lnTo>
                  <a:pt x="374388" y="71442"/>
                </a:lnTo>
                <a:lnTo>
                  <a:pt x="366859" y="73596"/>
                </a:lnTo>
                <a:lnTo>
                  <a:pt x="358749" y="74129"/>
                </a:lnTo>
                <a:lnTo>
                  <a:pt x="384519" y="74129"/>
                </a:lnTo>
                <a:lnTo>
                  <a:pt x="387858" y="72008"/>
                </a:lnTo>
                <a:lnTo>
                  <a:pt x="391159" y="66357"/>
                </a:lnTo>
                <a:lnTo>
                  <a:pt x="391155" y="58953"/>
                </a:lnTo>
                <a:lnTo>
                  <a:pt x="389760" y="51287"/>
                </a:lnTo>
                <a:lnTo>
                  <a:pt x="385943" y="45491"/>
                </a:lnTo>
                <a:lnTo>
                  <a:pt x="382848" y="43218"/>
                </a:lnTo>
                <a:close/>
              </a:path>
              <a:path w="434340" h="81915">
                <a:moveTo>
                  <a:pt x="379606" y="7315"/>
                </a:moveTo>
                <a:lnTo>
                  <a:pt x="362089" y="7315"/>
                </a:lnTo>
                <a:lnTo>
                  <a:pt x="366801" y="8445"/>
                </a:lnTo>
                <a:lnTo>
                  <a:pt x="369366" y="10007"/>
                </a:lnTo>
                <a:lnTo>
                  <a:pt x="375107" y="14198"/>
                </a:lnTo>
                <a:lnTo>
                  <a:pt x="377024" y="17652"/>
                </a:lnTo>
                <a:lnTo>
                  <a:pt x="377024" y="26987"/>
                </a:lnTo>
                <a:lnTo>
                  <a:pt x="374472" y="30251"/>
                </a:lnTo>
                <a:lnTo>
                  <a:pt x="365683" y="35255"/>
                </a:lnTo>
                <a:lnTo>
                  <a:pt x="360235" y="36144"/>
                </a:lnTo>
                <a:lnTo>
                  <a:pt x="379195" y="36144"/>
                </a:lnTo>
                <a:lnTo>
                  <a:pt x="380517" y="35598"/>
                </a:lnTo>
                <a:lnTo>
                  <a:pt x="386092" y="30505"/>
                </a:lnTo>
                <a:lnTo>
                  <a:pt x="386092" y="14782"/>
                </a:lnTo>
                <a:lnTo>
                  <a:pt x="382778" y="9486"/>
                </a:lnTo>
                <a:lnTo>
                  <a:pt x="379606" y="7315"/>
                </a:lnTo>
                <a:close/>
              </a:path>
              <a:path w="434340" h="81915">
                <a:moveTo>
                  <a:pt x="165595" y="1981"/>
                </a:moveTo>
                <a:lnTo>
                  <a:pt x="126022" y="1981"/>
                </a:lnTo>
                <a:lnTo>
                  <a:pt x="122682" y="2679"/>
                </a:lnTo>
                <a:lnTo>
                  <a:pt x="117500" y="6565"/>
                </a:lnTo>
                <a:lnTo>
                  <a:pt x="116205" y="9055"/>
                </a:lnTo>
                <a:lnTo>
                  <a:pt x="116104" y="74256"/>
                </a:lnTo>
                <a:lnTo>
                  <a:pt x="117500" y="76707"/>
                </a:lnTo>
                <a:lnTo>
                  <a:pt x="122796" y="80632"/>
                </a:lnTo>
                <a:lnTo>
                  <a:pt x="125996" y="81457"/>
                </a:lnTo>
                <a:lnTo>
                  <a:pt x="165595" y="81457"/>
                </a:lnTo>
                <a:lnTo>
                  <a:pt x="166230" y="80810"/>
                </a:lnTo>
                <a:lnTo>
                  <a:pt x="166230" y="74904"/>
                </a:lnTo>
                <a:lnTo>
                  <a:pt x="165595" y="74256"/>
                </a:lnTo>
                <a:lnTo>
                  <a:pt x="128828" y="74256"/>
                </a:lnTo>
                <a:lnTo>
                  <a:pt x="126834" y="74002"/>
                </a:lnTo>
                <a:lnTo>
                  <a:pt x="124790" y="73367"/>
                </a:lnTo>
                <a:lnTo>
                  <a:pt x="124790" y="45186"/>
                </a:lnTo>
                <a:lnTo>
                  <a:pt x="159765" y="45186"/>
                </a:lnTo>
                <a:lnTo>
                  <a:pt x="160401" y="44538"/>
                </a:lnTo>
                <a:lnTo>
                  <a:pt x="160401" y="38760"/>
                </a:lnTo>
                <a:lnTo>
                  <a:pt x="159765" y="38125"/>
                </a:lnTo>
                <a:lnTo>
                  <a:pt x="124790" y="38125"/>
                </a:lnTo>
                <a:lnTo>
                  <a:pt x="124790" y="10071"/>
                </a:lnTo>
                <a:lnTo>
                  <a:pt x="126834" y="9436"/>
                </a:lnTo>
                <a:lnTo>
                  <a:pt x="128828" y="9182"/>
                </a:lnTo>
                <a:lnTo>
                  <a:pt x="165595" y="9182"/>
                </a:lnTo>
                <a:lnTo>
                  <a:pt x="166230" y="8534"/>
                </a:lnTo>
                <a:lnTo>
                  <a:pt x="166230" y="2628"/>
                </a:lnTo>
                <a:lnTo>
                  <a:pt x="165595" y="1981"/>
                </a:lnTo>
                <a:close/>
              </a:path>
              <a:path w="434340" h="81915">
                <a:moveTo>
                  <a:pt x="422021" y="12"/>
                </a:moveTo>
                <a:lnTo>
                  <a:pt x="417956" y="12"/>
                </a:lnTo>
                <a:lnTo>
                  <a:pt x="417956" y="16675"/>
                </a:lnTo>
                <a:lnTo>
                  <a:pt x="420509" y="16675"/>
                </a:lnTo>
                <a:lnTo>
                  <a:pt x="420509" y="2476"/>
                </a:lnTo>
                <a:lnTo>
                  <a:pt x="422797" y="2476"/>
                </a:lnTo>
                <a:lnTo>
                  <a:pt x="422021" y="12"/>
                </a:lnTo>
                <a:close/>
              </a:path>
              <a:path w="434340" h="81915">
                <a:moveTo>
                  <a:pt x="422797" y="2476"/>
                </a:moveTo>
                <a:lnTo>
                  <a:pt x="420509" y="2476"/>
                </a:lnTo>
                <a:lnTo>
                  <a:pt x="424942" y="16675"/>
                </a:lnTo>
                <a:lnTo>
                  <a:pt x="427456" y="16675"/>
                </a:lnTo>
                <a:lnTo>
                  <a:pt x="428495" y="13309"/>
                </a:lnTo>
                <a:lnTo>
                  <a:pt x="426212" y="13309"/>
                </a:lnTo>
                <a:lnTo>
                  <a:pt x="422797" y="2476"/>
                </a:lnTo>
                <a:close/>
              </a:path>
              <a:path w="434340" h="81915">
                <a:moveTo>
                  <a:pt x="434327" y="2692"/>
                </a:moveTo>
                <a:lnTo>
                  <a:pt x="431774" y="2692"/>
                </a:lnTo>
                <a:lnTo>
                  <a:pt x="431774" y="16675"/>
                </a:lnTo>
                <a:lnTo>
                  <a:pt x="434327" y="16675"/>
                </a:lnTo>
                <a:lnTo>
                  <a:pt x="434327" y="2692"/>
                </a:lnTo>
                <a:close/>
              </a:path>
              <a:path w="434340" h="81915">
                <a:moveTo>
                  <a:pt x="434327" y="12"/>
                </a:moveTo>
                <a:lnTo>
                  <a:pt x="430288" y="12"/>
                </a:lnTo>
                <a:lnTo>
                  <a:pt x="426212" y="13309"/>
                </a:lnTo>
                <a:lnTo>
                  <a:pt x="428495" y="13309"/>
                </a:lnTo>
                <a:lnTo>
                  <a:pt x="431774" y="2692"/>
                </a:lnTo>
                <a:lnTo>
                  <a:pt x="434327" y="2692"/>
                </a:lnTo>
                <a:lnTo>
                  <a:pt x="434327" y="12"/>
                </a:lnTo>
                <a:close/>
              </a:path>
              <a:path w="434340" h="81915">
                <a:moveTo>
                  <a:pt x="410629" y="2476"/>
                </a:moveTo>
                <a:lnTo>
                  <a:pt x="407860" y="2476"/>
                </a:lnTo>
                <a:lnTo>
                  <a:pt x="407860" y="16675"/>
                </a:lnTo>
                <a:lnTo>
                  <a:pt x="410629" y="16675"/>
                </a:lnTo>
                <a:lnTo>
                  <a:pt x="410629" y="2476"/>
                </a:lnTo>
                <a:close/>
              </a:path>
              <a:path w="434340" h="81915">
                <a:moveTo>
                  <a:pt x="416102" y="12"/>
                </a:moveTo>
                <a:lnTo>
                  <a:pt x="402463" y="12"/>
                </a:lnTo>
                <a:lnTo>
                  <a:pt x="402463" y="2476"/>
                </a:lnTo>
                <a:lnTo>
                  <a:pt x="416102" y="2476"/>
                </a:lnTo>
                <a:lnTo>
                  <a:pt x="416102" y="12"/>
                </a:lnTo>
                <a:close/>
              </a:path>
              <a:path w="434340" h="81915">
                <a:moveTo>
                  <a:pt x="8102" y="1854"/>
                </a:moveTo>
                <a:lnTo>
                  <a:pt x="647" y="1854"/>
                </a:lnTo>
                <a:lnTo>
                  <a:pt x="0" y="2489"/>
                </a:lnTo>
                <a:lnTo>
                  <a:pt x="0" y="80810"/>
                </a:lnTo>
                <a:lnTo>
                  <a:pt x="647" y="81457"/>
                </a:lnTo>
                <a:lnTo>
                  <a:pt x="8102" y="81457"/>
                </a:lnTo>
                <a:lnTo>
                  <a:pt x="8750" y="80810"/>
                </a:lnTo>
                <a:lnTo>
                  <a:pt x="8750" y="47548"/>
                </a:lnTo>
                <a:lnTo>
                  <a:pt x="17818" y="40538"/>
                </a:lnTo>
                <a:lnTo>
                  <a:pt x="29369" y="40538"/>
                </a:lnTo>
                <a:lnTo>
                  <a:pt x="26193" y="37185"/>
                </a:lnTo>
                <a:lnTo>
                  <a:pt x="8750" y="37185"/>
                </a:lnTo>
                <a:lnTo>
                  <a:pt x="8750" y="2489"/>
                </a:lnTo>
                <a:lnTo>
                  <a:pt x="8102" y="1854"/>
                </a:lnTo>
                <a:close/>
              </a:path>
              <a:path w="434340" h="81915">
                <a:moveTo>
                  <a:pt x="29369" y="40538"/>
                </a:moveTo>
                <a:lnTo>
                  <a:pt x="17818" y="40538"/>
                </a:lnTo>
                <a:lnTo>
                  <a:pt x="56451" y="81305"/>
                </a:lnTo>
                <a:lnTo>
                  <a:pt x="56807" y="81457"/>
                </a:lnTo>
                <a:lnTo>
                  <a:pt x="65392" y="81457"/>
                </a:lnTo>
                <a:lnTo>
                  <a:pt x="65887" y="81127"/>
                </a:lnTo>
                <a:lnTo>
                  <a:pt x="66357" y="80048"/>
                </a:lnTo>
                <a:lnTo>
                  <a:pt x="66243" y="79463"/>
                </a:lnTo>
                <a:lnTo>
                  <a:pt x="29369" y="40538"/>
                </a:lnTo>
                <a:close/>
              </a:path>
              <a:path w="434340" h="81915">
                <a:moveTo>
                  <a:pt x="64211" y="2120"/>
                </a:moveTo>
                <a:lnTo>
                  <a:pt x="54292" y="2120"/>
                </a:lnTo>
                <a:lnTo>
                  <a:pt x="54000" y="2209"/>
                </a:lnTo>
                <a:lnTo>
                  <a:pt x="8750" y="37185"/>
                </a:lnTo>
                <a:lnTo>
                  <a:pt x="26193" y="37185"/>
                </a:lnTo>
                <a:lnTo>
                  <a:pt x="24485" y="35382"/>
                </a:lnTo>
                <a:lnTo>
                  <a:pt x="64947" y="4292"/>
                </a:lnTo>
                <a:lnTo>
                  <a:pt x="65138" y="3682"/>
                </a:lnTo>
                <a:lnTo>
                  <a:pt x="64731" y="2489"/>
                </a:lnTo>
                <a:lnTo>
                  <a:pt x="64211" y="2120"/>
                </a:lnTo>
                <a:close/>
              </a:path>
            </a:pathLst>
          </a:custGeom>
          <a:solidFill>
            <a:srgbClr val="050100"/>
          </a:solidFill>
        </p:spPr>
        <p:txBody>
          <a:bodyPr wrap="square" lIns="0" tIns="0" rIns="0" bIns="0" rtlCol="0"/>
          <a:lstStyle/>
          <a:p>
            <a:endParaRPr/>
          </a:p>
        </p:txBody>
      </p:sp>
      <p:sp>
        <p:nvSpPr>
          <p:cNvPr id="20" name="bk object 20"/>
          <p:cNvSpPr/>
          <p:nvPr/>
        </p:nvSpPr>
        <p:spPr>
          <a:xfrm>
            <a:off x="274124" y="276581"/>
            <a:ext cx="391160" cy="391160"/>
          </a:xfrm>
          <a:custGeom>
            <a:avLst/>
            <a:gdLst/>
            <a:ahLst/>
            <a:cxnLst/>
            <a:rect l="l" t="t" r="r" b="b"/>
            <a:pathLst>
              <a:path w="391159" h="391159">
                <a:moveTo>
                  <a:pt x="258927" y="0"/>
                </a:moveTo>
                <a:lnTo>
                  <a:pt x="190334" y="0"/>
                </a:lnTo>
                <a:lnTo>
                  <a:pt x="0" y="190334"/>
                </a:lnTo>
                <a:lnTo>
                  <a:pt x="0" y="363054"/>
                </a:lnTo>
                <a:lnTo>
                  <a:pt x="2191" y="373838"/>
                </a:lnTo>
                <a:lnTo>
                  <a:pt x="8158" y="382665"/>
                </a:lnTo>
                <a:lnTo>
                  <a:pt x="16989" y="388627"/>
                </a:lnTo>
                <a:lnTo>
                  <a:pt x="27774" y="390817"/>
                </a:lnTo>
                <a:lnTo>
                  <a:pt x="258927" y="390817"/>
                </a:lnTo>
                <a:lnTo>
                  <a:pt x="127507" y="259397"/>
                </a:lnTo>
                <a:lnTo>
                  <a:pt x="107676" y="229485"/>
                </a:lnTo>
                <a:lnTo>
                  <a:pt x="101066" y="195408"/>
                </a:lnTo>
                <a:lnTo>
                  <a:pt x="107676" y="161331"/>
                </a:lnTo>
                <a:lnTo>
                  <a:pt x="127507" y="131419"/>
                </a:lnTo>
                <a:lnTo>
                  <a:pt x="258927" y="0"/>
                </a:lnTo>
                <a:close/>
              </a:path>
              <a:path w="391159" h="391159">
                <a:moveTo>
                  <a:pt x="363067" y="0"/>
                </a:moveTo>
                <a:lnTo>
                  <a:pt x="316230" y="0"/>
                </a:lnTo>
                <a:lnTo>
                  <a:pt x="156159" y="160070"/>
                </a:lnTo>
                <a:lnTo>
                  <a:pt x="145229" y="176584"/>
                </a:lnTo>
                <a:lnTo>
                  <a:pt x="141585" y="195413"/>
                </a:lnTo>
                <a:lnTo>
                  <a:pt x="145229" y="214240"/>
                </a:lnTo>
                <a:lnTo>
                  <a:pt x="156159" y="230746"/>
                </a:lnTo>
                <a:lnTo>
                  <a:pt x="316230" y="390817"/>
                </a:lnTo>
                <a:lnTo>
                  <a:pt x="363067" y="390817"/>
                </a:lnTo>
                <a:lnTo>
                  <a:pt x="373843" y="388627"/>
                </a:lnTo>
                <a:lnTo>
                  <a:pt x="382666" y="382665"/>
                </a:lnTo>
                <a:lnTo>
                  <a:pt x="388627" y="373838"/>
                </a:lnTo>
                <a:lnTo>
                  <a:pt x="390817" y="363054"/>
                </a:lnTo>
                <a:lnTo>
                  <a:pt x="390817" y="27762"/>
                </a:lnTo>
                <a:lnTo>
                  <a:pt x="388627" y="16978"/>
                </a:lnTo>
                <a:lnTo>
                  <a:pt x="382666" y="8151"/>
                </a:lnTo>
                <a:lnTo>
                  <a:pt x="373843" y="2189"/>
                </a:lnTo>
                <a:lnTo>
                  <a:pt x="363067" y="0"/>
                </a:lnTo>
                <a:close/>
              </a:path>
              <a:path w="391159" h="391159">
                <a:moveTo>
                  <a:pt x="133032" y="0"/>
                </a:moveTo>
                <a:lnTo>
                  <a:pt x="27774" y="0"/>
                </a:lnTo>
                <a:lnTo>
                  <a:pt x="16989" y="2189"/>
                </a:lnTo>
                <a:lnTo>
                  <a:pt x="8158" y="8151"/>
                </a:lnTo>
                <a:lnTo>
                  <a:pt x="2191" y="16978"/>
                </a:lnTo>
                <a:lnTo>
                  <a:pt x="0" y="27762"/>
                </a:lnTo>
                <a:lnTo>
                  <a:pt x="0" y="133032"/>
                </a:lnTo>
                <a:lnTo>
                  <a:pt x="133032" y="0"/>
                </a:lnTo>
                <a:close/>
              </a:path>
            </a:pathLst>
          </a:custGeom>
          <a:solidFill>
            <a:srgbClr val="050100"/>
          </a:solidFill>
        </p:spPr>
        <p:txBody>
          <a:bodyPr wrap="square" lIns="0" tIns="0" rIns="0" bIns="0" rtlCol="0"/>
          <a:lstStyle/>
          <a:p>
            <a:endParaRPr/>
          </a:p>
        </p:txBody>
      </p:sp>
      <p:sp>
        <p:nvSpPr>
          <p:cNvPr id="2" name="Holder 2"/>
          <p:cNvSpPr>
            <a:spLocks noGrp="1"/>
          </p:cNvSpPr>
          <p:nvPr>
            <p:ph type="title"/>
          </p:nvPr>
        </p:nvSpPr>
        <p:spPr>
          <a:xfrm>
            <a:off x="807144" y="158937"/>
            <a:ext cx="9079110" cy="711200"/>
          </a:xfrm>
          <a:prstGeom prst="rect">
            <a:avLst/>
          </a:prstGeom>
        </p:spPr>
        <p:txBody>
          <a:bodyPr wrap="square" lIns="0" tIns="0" rIns="0" bIns="0">
            <a:spAutoFit/>
          </a:bodyPr>
          <a:lstStyle>
            <a:lvl1pPr>
              <a:defRPr sz="2000" b="1" i="0">
                <a:solidFill>
                  <a:srgbClr val="231F20"/>
                </a:solidFill>
                <a:latin typeface="Calibri"/>
                <a:cs typeface="Calibri"/>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2/8/2021</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11.png"/><Relationship Id="rId18" Type="http://schemas.openxmlformats.org/officeDocument/2006/relationships/image" Target="../media/image16.png"/><Relationship Id="rId26" Type="http://schemas.openxmlformats.org/officeDocument/2006/relationships/image" Target="../media/image24.png"/><Relationship Id="rId39" Type="http://schemas.openxmlformats.org/officeDocument/2006/relationships/image" Target="../media/image37.png"/><Relationship Id="rId21" Type="http://schemas.openxmlformats.org/officeDocument/2006/relationships/image" Target="../media/image19.jpg"/><Relationship Id="rId34" Type="http://schemas.openxmlformats.org/officeDocument/2006/relationships/image" Target="../media/image32.png"/><Relationship Id="rId7" Type="http://schemas.openxmlformats.org/officeDocument/2006/relationships/image" Target="../media/image5.png"/><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png"/><Relationship Id="rId29" Type="http://schemas.openxmlformats.org/officeDocument/2006/relationships/image" Target="../media/image27.png"/><Relationship Id="rId41" Type="http://schemas.openxmlformats.org/officeDocument/2006/relationships/image" Target="../media/image39.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24" Type="http://schemas.openxmlformats.org/officeDocument/2006/relationships/image" Target="../media/image22.png"/><Relationship Id="rId32" Type="http://schemas.openxmlformats.org/officeDocument/2006/relationships/image" Target="../media/image30.png"/><Relationship Id="rId37" Type="http://schemas.openxmlformats.org/officeDocument/2006/relationships/image" Target="../media/image35.png"/><Relationship Id="rId40" Type="http://schemas.openxmlformats.org/officeDocument/2006/relationships/image" Target="../media/image38.png"/><Relationship Id="rId5" Type="http://schemas.openxmlformats.org/officeDocument/2006/relationships/image" Target="../media/image3.png"/><Relationship Id="rId15" Type="http://schemas.openxmlformats.org/officeDocument/2006/relationships/image" Target="../media/image13.png"/><Relationship Id="rId23" Type="http://schemas.openxmlformats.org/officeDocument/2006/relationships/image" Target="../media/image21.png"/><Relationship Id="rId28" Type="http://schemas.openxmlformats.org/officeDocument/2006/relationships/image" Target="../media/image26.png"/><Relationship Id="rId36" Type="http://schemas.openxmlformats.org/officeDocument/2006/relationships/image" Target="../media/image34.png"/><Relationship Id="rId10" Type="http://schemas.openxmlformats.org/officeDocument/2006/relationships/image" Target="../media/image8.png"/><Relationship Id="rId19" Type="http://schemas.openxmlformats.org/officeDocument/2006/relationships/image" Target="../media/image17.png"/><Relationship Id="rId31" Type="http://schemas.openxmlformats.org/officeDocument/2006/relationships/image" Target="../media/image29.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 Id="rId22" Type="http://schemas.openxmlformats.org/officeDocument/2006/relationships/image" Target="../media/image20.png"/><Relationship Id="rId27" Type="http://schemas.openxmlformats.org/officeDocument/2006/relationships/image" Target="../media/image25.png"/><Relationship Id="rId30" Type="http://schemas.openxmlformats.org/officeDocument/2006/relationships/image" Target="../media/image28.png"/><Relationship Id="rId35" Type="http://schemas.openxmlformats.org/officeDocument/2006/relationships/image" Target="../media/image33.png"/><Relationship Id="rId8" Type="http://schemas.openxmlformats.org/officeDocument/2006/relationships/image" Target="../media/image6.png"/><Relationship Id="rId3" Type="http://schemas.openxmlformats.org/officeDocument/2006/relationships/image" Target="../media/image1.png"/><Relationship Id="rId12" Type="http://schemas.openxmlformats.org/officeDocument/2006/relationships/image" Target="../media/image10.png"/><Relationship Id="rId17" Type="http://schemas.openxmlformats.org/officeDocument/2006/relationships/image" Target="../media/image15.png"/><Relationship Id="rId25" Type="http://schemas.openxmlformats.org/officeDocument/2006/relationships/image" Target="../media/image23.png"/><Relationship Id="rId33" Type="http://schemas.openxmlformats.org/officeDocument/2006/relationships/image" Target="../media/image31.png"/><Relationship Id="rId38" Type="http://schemas.openxmlformats.org/officeDocument/2006/relationships/image" Target="../media/image3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71842" y="301021"/>
            <a:ext cx="4378895" cy="359073"/>
          </a:xfrm>
          <a:prstGeom prst="rect">
            <a:avLst/>
          </a:prstGeom>
        </p:spPr>
        <p:txBody>
          <a:bodyPr vert="horz" wrap="square" lIns="0" tIns="50800" rIns="0" bIns="0" rtlCol="0">
            <a:spAutoFit/>
          </a:bodyPr>
          <a:lstStyle/>
          <a:p>
            <a:pPr marL="12700">
              <a:lnSpc>
                <a:spcPct val="100000"/>
              </a:lnSpc>
              <a:spcBef>
                <a:spcPts val="400"/>
              </a:spcBef>
            </a:pPr>
            <a:r>
              <a:rPr lang="zh-CN" altLang="en-US" spc="-45" dirty="0">
                <a:latin typeface="Microsoft YaHei UI" panose="020B0503020204020204" pitchFamily="34" charset="-122"/>
                <a:ea typeface="Microsoft YaHei UI" panose="020B0503020204020204" pitchFamily="34" charset="-122"/>
                <a:cs typeface="Aharoni" panose="02010803020104030203" pitchFamily="2" charset="-79"/>
              </a:rPr>
              <a:t>停车</a:t>
            </a:r>
            <a:r>
              <a:rPr lang="zh-CN" altLang="en-US" b="0" spc="-45" dirty="0">
                <a:latin typeface="Microsoft YaHei UI" panose="020B0503020204020204" pitchFamily="34" charset="-122"/>
                <a:ea typeface="Microsoft YaHei UI" panose="020B0503020204020204" pitchFamily="34" charset="-122"/>
                <a:cs typeface="Aharoni" panose="02010803020104030203" pitchFamily="2" charset="-79"/>
              </a:rPr>
              <a:t>、</a:t>
            </a:r>
            <a:r>
              <a:rPr lang="zh-CN" altLang="en-US" spc="-45" dirty="0">
                <a:latin typeface="Microsoft YaHei UI" panose="020B0503020204020204" pitchFamily="34" charset="-122"/>
                <a:ea typeface="Microsoft YaHei UI" panose="020B0503020204020204" pitchFamily="34" charset="-122"/>
                <a:cs typeface="Aharoni" panose="02010803020104030203" pitchFamily="2" charset="-79"/>
              </a:rPr>
              <a:t>城市出行</a:t>
            </a:r>
            <a:r>
              <a:rPr lang="zh-CN" altLang="en-US" b="0" spc="-45" dirty="0">
                <a:latin typeface="Microsoft YaHei UI" panose="020B0503020204020204" pitchFamily="34" charset="-122"/>
                <a:ea typeface="Microsoft YaHei UI" panose="020B0503020204020204" pitchFamily="34" charset="-122"/>
                <a:cs typeface="Aharoni" panose="02010803020104030203" pitchFamily="2" charset="-79"/>
              </a:rPr>
              <a:t>和</a:t>
            </a:r>
            <a:r>
              <a:rPr lang="zh-CN" altLang="en-US" spc="-45" dirty="0">
                <a:latin typeface="Microsoft YaHei UI" panose="020B0503020204020204" pitchFamily="34" charset="-122"/>
                <a:ea typeface="Microsoft YaHei UI" panose="020B0503020204020204" pitchFamily="34" charset="-122"/>
                <a:cs typeface="Aharoni" panose="02010803020104030203" pitchFamily="2" charset="-79"/>
              </a:rPr>
              <a:t>数据</a:t>
            </a:r>
            <a:r>
              <a:rPr lang="zh-CN" altLang="en-US" b="0" spc="-45" dirty="0">
                <a:latin typeface="Microsoft YaHei UI" panose="020B0503020204020204" pitchFamily="34" charset="-122"/>
                <a:ea typeface="Microsoft YaHei UI" panose="020B0503020204020204" pitchFamily="34" charset="-122"/>
                <a:cs typeface="Aharoni" panose="02010803020104030203" pitchFamily="2" charset="-79"/>
              </a:rPr>
              <a:t>的未来投资机会</a:t>
            </a:r>
            <a:endParaRPr b="0" spc="-250" dirty="0">
              <a:latin typeface="Microsoft YaHei UI" panose="020B0503020204020204" pitchFamily="34" charset="-122"/>
              <a:ea typeface="Microsoft YaHei UI" panose="020B0503020204020204" pitchFamily="34" charset="-122"/>
              <a:cs typeface="Aharoni" panose="02010803020104030203" pitchFamily="2" charset="-79"/>
            </a:endParaRPr>
          </a:p>
        </p:txBody>
      </p:sp>
      <p:sp>
        <p:nvSpPr>
          <p:cNvPr id="3" name="object 3"/>
          <p:cNvSpPr/>
          <p:nvPr/>
        </p:nvSpPr>
        <p:spPr>
          <a:xfrm>
            <a:off x="653412" y="1040235"/>
            <a:ext cx="4496435" cy="0"/>
          </a:xfrm>
          <a:custGeom>
            <a:avLst/>
            <a:gdLst/>
            <a:ahLst/>
            <a:cxnLst/>
            <a:rect l="l" t="t" r="r" b="b"/>
            <a:pathLst>
              <a:path w="4496435">
                <a:moveTo>
                  <a:pt x="0" y="0"/>
                </a:moveTo>
                <a:lnTo>
                  <a:pt x="4496371" y="0"/>
                </a:lnTo>
              </a:path>
            </a:pathLst>
          </a:custGeom>
          <a:ln w="12700">
            <a:solidFill>
              <a:srgbClr val="D1D3D4"/>
            </a:solidFill>
          </a:ln>
        </p:spPr>
        <p:txBody>
          <a:bodyPr wrap="square" lIns="0" tIns="0" rIns="0" bIns="0" rtlCol="0"/>
          <a:lstStyle/>
          <a:p>
            <a:endParaRPr/>
          </a:p>
        </p:txBody>
      </p:sp>
      <p:sp>
        <p:nvSpPr>
          <p:cNvPr id="4" name="object 4"/>
          <p:cNvSpPr txBox="1"/>
          <p:nvPr/>
        </p:nvSpPr>
        <p:spPr>
          <a:xfrm>
            <a:off x="290626" y="972371"/>
            <a:ext cx="498792" cy="120546"/>
          </a:xfrm>
          <a:prstGeom prst="rect">
            <a:avLst/>
          </a:prstGeom>
        </p:spPr>
        <p:txBody>
          <a:bodyPr vert="horz" wrap="square" lIns="0" tIns="12700" rIns="0" bIns="0" rtlCol="0">
            <a:spAutoFit/>
          </a:bodyPr>
          <a:lstStyle/>
          <a:p>
            <a:pPr marL="12700">
              <a:lnSpc>
                <a:spcPct val="100000"/>
              </a:lnSpc>
              <a:spcBef>
                <a:spcPts val="100"/>
              </a:spcBef>
            </a:pPr>
            <a:r>
              <a:rPr lang="zh-CN" altLang="en-US" sz="700" b="1" spc="-25" dirty="0">
                <a:solidFill>
                  <a:srgbClr val="F15C60"/>
                </a:solidFill>
                <a:latin typeface="Microsoft YaHei UI" panose="020B0503020204020204" pitchFamily="34" charset="-122"/>
                <a:ea typeface="Microsoft YaHei UI" panose="020B0503020204020204" pitchFamily="34" charset="-122"/>
                <a:cs typeface="Arial"/>
              </a:rPr>
              <a:t>关于我们</a:t>
            </a:r>
            <a:endParaRPr sz="700" dirty="0">
              <a:latin typeface="Microsoft YaHei UI" panose="020B0503020204020204" pitchFamily="34" charset="-122"/>
              <a:ea typeface="Microsoft YaHei UI" panose="020B0503020204020204" pitchFamily="34" charset="-122"/>
              <a:cs typeface="Arial"/>
            </a:endParaRPr>
          </a:p>
        </p:txBody>
      </p:sp>
      <p:sp>
        <p:nvSpPr>
          <p:cNvPr id="5" name="object 5"/>
          <p:cNvSpPr txBox="1"/>
          <p:nvPr/>
        </p:nvSpPr>
        <p:spPr>
          <a:xfrm>
            <a:off x="2890675" y="1116697"/>
            <a:ext cx="2307275" cy="1366464"/>
          </a:xfrm>
          <a:prstGeom prst="rect">
            <a:avLst/>
          </a:prstGeom>
        </p:spPr>
        <p:txBody>
          <a:bodyPr vert="horz" wrap="square" lIns="0" tIns="12700" rIns="0" bIns="0" rtlCol="0">
            <a:spAutoFit/>
          </a:bodyPr>
          <a:lstStyle/>
          <a:p>
            <a:pPr marL="12700" marR="71120">
              <a:lnSpc>
                <a:spcPct val="125000"/>
              </a:lnSpc>
              <a:spcBef>
                <a:spcPts val="100"/>
              </a:spcBef>
            </a:pPr>
            <a:r>
              <a:rPr lang="zh-CN" altLang="en-US" sz="700" dirty="0">
                <a:solidFill>
                  <a:srgbClr val="231F20"/>
                </a:solidFill>
                <a:latin typeface="Microsoft YaHei UI" panose="020B0503020204020204" pitchFamily="34" charset="-122"/>
                <a:ea typeface="Microsoft YaHei UI" panose="020B0503020204020204" pitchFamily="34" charset="-122"/>
                <a:cs typeface="Calibri"/>
              </a:rPr>
              <a:t>点对点</a:t>
            </a:r>
            <a:r>
              <a:rPr lang="en-US" altLang="zh-CN" sz="700" dirty="0">
                <a:solidFill>
                  <a:srgbClr val="231F20"/>
                </a:solidFill>
                <a:latin typeface="Microsoft YaHei UI" panose="020B0503020204020204" pitchFamily="34" charset="-122"/>
                <a:ea typeface="Microsoft YaHei UI" panose="020B0503020204020204" pitchFamily="34" charset="-122"/>
                <a:cs typeface="Calibri"/>
              </a:rPr>
              <a:t>(P2P)</a:t>
            </a:r>
            <a:r>
              <a:rPr lang="zh-CN" altLang="en-US" sz="700" dirty="0">
                <a:solidFill>
                  <a:srgbClr val="231F20"/>
                </a:solidFill>
                <a:latin typeface="Microsoft YaHei UI" panose="020B0503020204020204" pitchFamily="34" charset="-122"/>
                <a:ea typeface="Microsoft YaHei UI" panose="020B0503020204020204" pitchFamily="34" charset="-122"/>
                <a:cs typeface="Calibri"/>
              </a:rPr>
              <a:t>停车市场</a:t>
            </a:r>
            <a:r>
              <a:rPr lang="en-US" altLang="zh-CN" sz="700" dirty="0">
                <a:solidFill>
                  <a:srgbClr val="231F20"/>
                </a:solidFill>
                <a:latin typeface="Microsoft YaHei UI" panose="020B0503020204020204" pitchFamily="34" charset="-122"/>
                <a:ea typeface="Microsoft YaHei UI" panose="020B0503020204020204" pitchFamily="34" charset="-122"/>
                <a:cs typeface="Calibri"/>
              </a:rPr>
              <a:t>(“</a:t>
            </a:r>
            <a:r>
              <a:rPr lang="zh-CN" altLang="en-US" sz="700" dirty="0">
                <a:solidFill>
                  <a:srgbClr val="231F20"/>
                </a:solidFill>
                <a:latin typeface="Microsoft YaHei UI" panose="020B0503020204020204" pitchFamily="34" charset="-122"/>
                <a:ea typeface="Microsoft YaHei UI" panose="020B0503020204020204" pitchFamily="34" charset="-122"/>
                <a:cs typeface="Calibri"/>
              </a:rPr>
              <a:t>车位中的爱彼迎</a:t>
            </a:r>
            <a:r>
              <a:rPr lang="en-GB" altLang="zh-CN" sz="700" dirty="0">
                <a:solidFill>
                  <a:srgbClr val="231F20"/>
                </a:solidFill>
                <a:latin typeface="Microsoft YaHei UI" panose="020B0503020204020204" pitchFamily="34" charset="-122"/>
                <a:ea typeface="Microsoft YaHei UI" panose="020B0503020204020204" pitchFamily="34" charset="-122"/>
                <a:cs typeface="Calibri"/>
              </a:rPr>
              <a:t>A</a:t>
            </a:r>
            <a:r>
              <a:rPr lang="en-US" altLang="zh-CN" sz="700" dirty="0" err="1">
                <a:solidFill>
                  <a:srgbClr val="231F20"/>
                </a:solidFill>
                <a:latin typeface="Microsoft YaHei UI" panose="020B0503020204020204" pitchFamily="34" charset="-122"/>
                <a:ea typeface="Microsoft YaHei UI" panose="020B0503020204020204" pitchFamily="34" charset="-122"/>
                <a:cs typeface="Calibri"/>
              </a:rPr>
              <a:t>irbnb</a:t>
            </a:r>
            <a:r>
              <a:rPr lang="en-US" altLang="zh-CN" sz="700" dirty="0">
                <a:solidFill>
                  <a:srgbClr val="231F20"/>
                </a:solidFill>
                <a:latin typeface="Microsoft YaHei UI" panose="020B0503020204020204" pitchFamily="34" charset="-122"/>
                <a:ea typeface="Microsoft YaHei UI" panose="020B0503020204020204" pitchFamily="34" charset="-122"/>
                <a:cs typeface="Calibri"/>
              </a:rPr>
              <a:t>”)</a:t>
            </a:r>
            <a:r>
              <a:rPr lang="zh-CN" altLang="en-US" sz="700" dirty="0">
                <a:solidFill>
                  <a:srgbClr val="231F20"/>
                </a:solidFill>
                <a:latin typeface="Microsoft YaHei UI" panose="020B0503020204020204" pitchFamily="34" charset="-122"/>
                <a:ea typeface="Microsoft YaHei UI" panose="020B0503020204020204" pitchFamily="34" charset="-122"/>
                <a:cs typeface="Calibri"/>
              </a:rPr>
              <a:t>，拥有</a:t>
            </a:r>
            <a:r>
              <a:rPr lang="en-US" altLang="zh-CN" sz="700" dirty="0">
                <a:solidFill>
                  <a:srgbClr val="231F20"/>
                </a:solidFill>
                <a:latin typeface="Microsoft YaHei UI" panose="020B0503020204020204" pitchFamily="34" charset="-122"/>
                <a:ea typeface="Microsoft YaHei UI" panose="020B0503020204020204" pitchFamily="34" charset="-122"/>
                <a:cs typeface="Calibri"/>
              </a:rPr>
              <a:t>20</a:t>
            </a:r>
            <a:r>
              <a:rPr lang="zh-CN" altLang="en-US" sz="700" dirty="0">
                <a:solidFill>
                  <a:srgbClr val="231F20"/>
                </a:solidFill>
                <a:latin typeface="Microsoft YaHei UI" panose="020B0503020204020204" pitchFamily="34" charset="-122"/>
                <a:ea typeface="Microsoft YaHei UI" panose="020B0503020204020204" pitchFamily="34" charset="-122"/>
                <a:cs typeface="Calibri"/>
              </a:rPr>
              <a:t>种语言选择，为</a:t>
            </a:r>
            <a:r>
              <a:rPr lang="en-US" altLang="zh-CN" sz="700" dirty="0">
                <a:solidFill>
                  <a:srgbClr val="231F20"/>
                </a:solidFill>
                <a:latin typeface="Microsoft YaHei UI" panose="020B0503020204020204" pitchFamily="34" charset="-122"/>
                <a:ea typeface="Microsoft YaHei UI" panose="020B0503020204020204" pitchFamily="34" charset="-122"/>
                <a:cs typeface="Calibri"/>
              </a:rPr>
              <a:t>130</a:t>
            </a:r>
            <a:r>
              <a:rPr lang="zh-CN" altLang="en-US" sz="700" dirty="0">
                <a:solidFill>
                  <a:srgbClr val="231F20"/>
                </a:solidFill>
                <a:latin typeface="Microsoft YaHei UI" panose="020B0503020204020204" pitchFamily="34" charset="-122"/>
                <a:ea typeface="Microsoft YaHei UI" panose="020B0503020204020204" pitchFamily="34" charset="-122"/>
                <a:cs typeface="Calibri"/>
              </a:rPr>
              <a:t>个国家</a:t>
            </a:r>
            <a:r>
              <a:rPr lang="en-US" altLang="zh-CN" sz="700" dirty="0">
                <a:solidFill>
                  <a:srgbClr val="231F20"/>
                </a:solidFill>
                <a:latin typeface="Microsoft YaHei UI" panose="020B0503020204020204" pitchFamily="34" charset="-122"/>
                <a:ea typeface="Microsoft YaHei UI" panose="020B0503020204020204" pitchFamily="34" charset="-122"/>
                <a:cs typeface="Calibri"/>
              </a:rPr>
              <a:t>/600</a:t>
            </a:r>
            <a:r>
              <a:rPr lang="zh-CN" altLang="en-US" sz="700" dirty="0">
                <a:solidFill>
                  <a:srgbClr val="231F20"/>
                </a:solidFill>
                <a:latin typeface="Microsoft YaHei UI" panose="020B0503020204020204" pitchFamily="34" charset="-122"/>
                <a:ea typeface="Microsoft YaHei UI" panose="020B0503020204020204" pitchFamily="34" charset="-122"/>
                <a:cs typeface="Calibri"/>
              </a:rPr>
              <a:t>座城市提供本地化服务</a:t>
            </a:r>
          </a:p>
          <a:p>
            <a:pPr marL="12700" marR="305435">
              <a:lnSpc>
                <a:spcPct val="125000"/>
              </a:lnSpc>
              <a:spcBef>
                <a:spcPts val="300"/>
              </a:spcBef>
            </a:pPr>
            <a:endParaRPr lang="en-GB" altLang="zh-CN" sz="700" spc="-10" dirty="0">
              <a:solidFill>
                <a:srgbClr val="231F20"/>
              </a:solidFill>
              <a:latin typeface="Microsoft YaHei UI" panose="020B0503020204020204" pitchFamily="34" charset="-122"/>
              <a:ea typeface="Microsoft YaHei UI" panose="020B0503020204020204" pitchFamily="34" charset="-122"/>
              <a:cs typeface="Calibri"/>
            </a:endParaRPr>
          </a:p>
          <a:p>
            <a:pPr marL="12700" marR="305435">
              <a:lnSpc>
                <a:spcPct val="125000"/>
              </a:lnSpc>
              <a:spcBef>
                <a:spcPts val="300"/>
              </a:spcBef>
            </a:pPr>
            <a:r>
              <a:rPr lang="zh-CN" altLang="en-US" sz="700" spc="-10" dirty="0">
                <a:solidFill>
                  <a:srgbClr val="231F20"/>
                </a:solidFill>
                <a:latin typeface="Microsoft YaHei UI" panose="020B0503020204020204" pitchFamily="34" charset="-122"/>
                <a:ea typeface="Microsoft YaHei UI" panose="020B0503020204020204" pitchFamily="34" charset="-122"/>
                <a:cs typeface="Calibri"/>
              </a:rPr>
              <a:t>为商业业主和停车场经营者提供的</a:t>
            </a:r>
            <a:r>
              <a:rPr lang="en-US" altLang="zh-CN" sz="700" spc="-10" dirty="0" err="1">
                <a:solidFill>
                  <a:srgbClr val="231F20"/>
                </a:solidFill>
                <a:latin typeface="Microsoft YaHei UI" panose="020B0503020204020204" pitchFamily="34" charset="-122"/>
                <a:ea typeface="Microsoft YaHei UI" panose="020B0503020204020204" pitchFamily="34" charset="-122"/>
                <a:cs typeface="Calibri"/>
              </a:rPr>
              <a:t>B2B</a:t>
            </a:r>
            <a:r>
              <a:rPr lang="zh-CN" altLang="en-US" sz="700" spc="-10" dirty="0">
                <a:solidFill>
                  <a:srgbClr val="231F20"/>
                </a:solidFill>
                <a:latin typeface="Microsoft YaHei UI" panose="020B0503020204020204" pitchFamily="34" charset="-122"/>
                <a:ea typeface="Microsoft YaHei UI" panose="020B0503020204020204" pitchFamily="34" charset="-122"/>
                <a:cs typeface="Calibri"/>
              </a:rPr>
              <a:t>停车场关理平台</a:t>
            </a:r>
          </a:p>
          <a:p>
            <a:pPr marL="12700" marR="5080">
              <a:lnSpc>
                <a:spcPct val="125000"/>
              </a:lnSpc>
              <a:spcBef>
                <a:spcPts val="300"/>
              </a:spcBef>
            </a:pPr>
            <a:endParaRPr lang="en-GB" altLang="zh-CN" sz="700" spc="-10" dirty="0">
              <a:solidFill>
                <a:srgbClr val="231F20"/>
              </a:solidFill>
              <a:latin typeface="Microsoft YaHei UI" panose="020B0503020204020204" pitchFamily="34" charset="-122"/>
              <a:ea typeface="Microsoft YaHei UI" panose="020B0503020204020204" pitchFamily="34" charset="-122"/>
              <a:cs typeface="Calibri"/>
            </a:endParaRPr>
          </a:p>
          <a:p>
            <a:pPr marL="12700" marR="5080">
              <a:lnSpc>
                <a:spcPct val="125000"/>
              </a:lnSpc>
              <a:spcBef>
                <a:spcPts val="300"/>
              </a:spcBef>
            </a:pPr>
            <a:r>
              <a:rPr lang="zh-CN" altLang="en-US" sz="700" spc="-10" dirty="0">
                <a:solidFill>
                  <a:srgbClr val="231F20"/>
                </a:solidFill>
                <a:latin typeface="Microsoft YaHei UI" panose="020B0503020204020204" pitchFamily="34" charset="-122"/>
                <a:ea typeface="Microsoft YaHei UI" panose="020B0503020204020204" pitchFamily="34" charset="-122"/>
                <a:cs typeface="Calibri"/>
              </a:rPr>
              <a:t>一个“服务随行”的生态系统，停车只是众多“路边”服务（电动车充电、汽车共享、取包裹等）中的第一步</a:t>
            </a:r>
          </a:p>
        </p:txBody>
      </p:sp>
      <p:sp>
        <p:nvSpPr>
          <p:cNvPr id="6" name="object 6"/>
          <p:cNvSpPr/>
          <p:nvPr/>
        </p:nvSpPr>
        <p:spPr>
          <a:xfrm>
            <a:off x="1804949" y="1150096"/>
            <a:ext cx="813406" cy="1461716"/>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1264200" y="1168512"/>
            <a:ext cx="836536" cy="1412316"/>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735017" y="1168512"/>
            <a:ext cx="836536" cy="1412316"/>
          </a:xfrm>
          <a:prstGeom prst="rect">
            <a:avLst/>
          </a:prstGeom>
          <a:blipFill>
            <a:blip r:embed="rId5" cstate="print"/>
            <a:stretch>
              <a:fillRect/>
            </a:stretch>
          </a:blipFill>
        </p:spPr>
        <p:txBody>
          <a:bodyPr wrap="square" lIns="0" tIns="0" rIns="0" bIns="0" rtlCol="0"/>
          <a:lstStyle/>
          <a:p>
            <a:endParaRPr/>
          </a:p>
        </p:txBody>
      </p:sp>
      <p:sp>
        <p:nvSpPr>
          <p:cNvPr id="9" name="object 9"/>
          <p:cNvSpPr/>
          <p:nvPr/>
        </p:nvSpPr>
        <p:spPr>
          <a:xfrm>
            <a:off x="205834" y="1168512"/>
            <a:ext cx="836536" cy="1412316"/>
          </a:xfrm>
          <a:prstGeom prst="rect">
            <a:avLst/>
          </a:prstGeom>
          <a:blipFill>
            <a:blip r:embed="rId6" cstate="print"/>
            <a:stretch>
              <a:fillRect/>
            </a:stretch>
          </a:blipFill>
        </p:spPr>
        <p:txBody>
          <a:bodyPr wrap="square" lIns="0" tIns="0" rIns="0" bIns="0" rtlCol="0"/>
          <a:lstStyle/>
          <a:p>
            <a:endParaRPr/>
          </a:p>
        </p:txBody>
      </p:sp>
      <p:sp>
        <p:nvSpPr>
          <p:cNvPr id="10" name="object 10"/>
          <p:cNvSpPr txBox="1"/>
          <p:nvPr/>
        </p:nvSpPr>
        <p:spPr>
          <a:xfrm>
            <a:off x="849947" y="2508281"/>
            <a:ext cx="463276" cy="179536"/>
          </a:xfrm>
          <a:prstGeom prst="rect">
            <a:avLst/>
          </a:prstGeom>
        </p:spPr>
        <p:txBody>
          <a:bodyPr vert="horz" wrap="square" lIns="0" tIns="12700" rIns="0" bIns="0" rtlCol="0">
            <a:spAutoFit/>
          </a:bodyPr>
          <a:lstStyle/>
          <a:p>
            <a:pPr marL="12700" marR="5080">
              <a:lnSpc>
                <a:spcPct val="100000"/>
              </a:lnSpc>
              <a:spcBef>
                <a:spcPts val="100"/>
              </a:spcBef>
            </a:pPr>
            <a:r>
              <a:rPr lang="zh-CN" altLang="en-US" sz="500" b="1" spc="-5" dirty="0">
                <a:solidFill>
                  <a:srgbClr val="939598"/>
                </a:solidFill>
                <a:latin typeface="+mn-ea"/>
                <a:cs typeface="Calibri"/>
              </a:rPr>
              <a:t>布里斯班，</a:t>
            </a:r>
            <a:endParaRPr lang="en-GB" altLang="zh-CN" sz="500" b="1" spc="-5" dirty="0">
              <a:solidFill>
                <a:srgbClr val="939598"/>
              </a:solidFill>
              <a:latin typeface="+mn-ea"/>
              <a:cs typeface="Calibri"/>
            </a:endParaRPr>
          </a:p>
          <a:p>
            <a:pPr marL="12700" marR="5080">
              <a:lnSpc>
                <a:spcPct val="100000"/>
              </a:lnSpc>
              <a:spcBef>
                <a:spcPts val="100"/>
              </a:spcBef>
            </a:pPr>
            <a:r>
              <a:rPr lang="zh-CN" altLang="en-US" sz="500" b="1" spc="-5" dirty="0">
                <a:solidFill>
                  <a:srgbClr val="939598"/>
                </a:solidFill>
                <a:latin typeface="+mn-ea"/>
                <a:cs typeface="Calibri"/>
              </a:rPr>
              <a:t>澳大利亚</a:t>
            </a:r>
            <a:r>
              <a:rPr sz="500" b="1" spc="-5" dirty="0">
                <a:solidFill>
                  <a:srgbClr val="939598"/>
                </a:solidFill>
                <a:latin typeface="+mn-ea"/>
                <a:cs typeface="Calibri"/>
              </a:rPr>
              <a:t> </a:t>
            </a:r>
            <a:endParaRPr sz="500" dirty="0">
              <a:latin typeface="+mn-ea"/>
              <a:cs typeface="Calibri"/>
            </a:endParaRPr>
          </a:p>
        </p:txBody>
      </p:sp>
      <p:sp>
        <p:nvSpPr>
          <p:cNvPr id="11" name="object 11"/>
          <p:cNvSpPr txBox="1"/>
          <p:nvPr/>
        </p:nvSpPr>
        <p:spPr>
          <a:xfrm>
            <a:off x="322262" y="2508085"/>
            <a:ext cx="247015" cy="166712"/>
          </a:xfrm>
          <a:prstGeom prst="rect">
            <a:avLst/>
          </a:prstGeom>
        </p:spPr>
        <p:txBody>
          <a:bodyPr vert="horz" wrap="square" lIns="0" tIns="12700" rIns="0" bIns="0" rtlCol="0">
            <a:spAutoFit/>
          </a:bodyPr>
          <a:lstStyle/>
          <a:p>
            <a:pPr marL="12700" marR="5080">
              <a:lnSpc>
                <a:spcPct val="100000"/>
              </a:lnSpc>
              <a:spcBef>
                <a:spcPts val="100"/>
              </a:spcBef>
            </a:pPr>
            <a:r>
              <a:rPr lang="zh-CN" altLang="en-US" sz="500" b="1" spc="-10" dirty="0">
                <a:solidFill>
                  <a:srgbClr val="939598"/>
                </a:solidFill>
                <a:latin typeface="+mn-ea"/>
                <a:cs typeface="Calibri"/>
              </a:rPr>
              <a:t>都柏林，爱尔兰</a:t>
            </a:r>
            <a:endParaRPr sz="500" b="1" dirty="0">
              <a:latin typeface="+mn-ea"/>
              <a:cs typeface="Calibri"/>
            </a:endParaRPr>
          </a:p>
        </p:txBody>
      </p:sp>
      <p:sp>
        <p:nvSpPr>
          <p:cNvPr id="12" name="object 12"/>
          <p:cNvSpPr txBox="1"/>
          <p:nvPr/>
        </p:nvSpPr>
        <p:spPr>
          <a:xfrm>
            <a:off x="1411827" y="2507920"/>
            <a:ext cx="429259" cy="179536"/>
          </a:xfrm>
          <a:prstGeom prst="rect">
            <a:avLst/>
          </a:prstGeom>
        </p:spPr>
        <p:txBody>
          <a:bodyPr vert="horz" wrap="square" lIns="0" tIns="12700" rIns="0" bIns="0" rtlCol="0">
            <a:spAutoFit/>
          </a:bodyPr>
          <a:lstStyle/>
          <a:p>
            <a:pPr marL="12700" marR="5080">
              <a:lnSpc>
                <a:spcPct val="100000"/>
              </a:lnSpc>
              <a:spcBef>
                <a:spcPts val="100"/>
              </a:spcBef>
            </a:pPr>
            <a:r>
              <a:rPr lang="zh-CN" altLang="en-US" sz="500" b="1" spc="-15" dirty="0">
                <a:solidFill>
                  <a:srgbClr val="939598"/>
                </a:solidFill>
                <a:latin typeface="Calibri"/>
                <a:cs typeface="Calibri"/>
              </a:rPr>
              <a:t>奥克兰，</a:t>
            </a:r>
            <a:endParaRPr lang="en-GB" altLang="zh-CN" sz="500" b="1" spc="-15" dirty="0">
              <a:solidFill>
                <a:srgbClr val="939598"/>
              </a:solidFill>
              <a:latin typeface="Calibri"/>
              <a:cs typeface="Calibri"/>
            </a:endParaRPr>
          </a:p>
          <a:p>
            <a:pPr marL="12700" marR="5080">
              <a:lnSpc>
                <a:spcPct val="100000"/>
              </a:lnSpc>
              <a:spcBef>
                <a:spcPts val="100"/>
              </a:spcBef>
            </a:pPr>
            <a:r>
              <a:rPr lang="zh-CN" altLang="en-US" sz="500" b="1" spc="-15" dirty="0">
                <a:solidFill>
                  <a:srgbClr val="939598"/>
                </a:solidFill>
                <a:latin typeface="Calibri"/>
                <a:cs typeface="Calibri"/>
              </a:rPr>
              <a:t>新西兰</a:t>
            </a:r>
            <a:endParaRPr sz="500" dirty="0">
              <a:latin typeface="Calibri"/>
              <a:cs typeface="Calibri"/>
            </a:endParaRPr>
          </a:p>
        </p:txBody>
      </p:sp>
      <p:sp>
        <p:nvSpPr>
          <p:cNvPr id="13" name="object 13"/>
          <p:cNvSpPr txBox="1"/>
          <p:nvPr/>
        </p:nvSpPr>
        <p:spPr>
          <a:xfrm>
            <a:off x="1963927" y="2508281"/>
            <a:ext cx="370205" cy="179536"/>
          </a:xfrm>
          <a:prstGeom prst="rect">
            <a:avLst/>
          </a:prstGeom>
        </p:spPr>
        <p:txBody>
          <a:bodyPr vert="horz" wrap="square" lIns="0" tIns="12700" rIns="0" bIns="0" rtlCol="0">
            <a:spAutoFit/>
          </a:bodyPr>
          <a:lstStyle/>
          <a:p>
            <a:pPr marL="12700" marR="5080">
              <a:lnSpc>
                <a:spcPct val="100000"/>
              </a:lnSpc>
              <a:spcBef>
                <a:spcPts val="100"/>
              </a:spcBef>
            </a:pPr>
            <a:r>
              <a:rPr lang="zh-CN" altLang="en-US" sz="500" b="1" spc="-10" dirty="0">
                <a:solidFill>
                  <a:srgbClr val="939598"/>
                </a:solidFill>
                <a:latin typeface="Calibri"/>
                <a:cs typeface="Calibri"/>
              </a:rPr>
              <a:t>马尼拉，</a:t>
            </a:r>
            <a:endParaRPr lang="en-GB" altLang="zh-CN" sz="500" b="1" spc="-10" dirty="0">
              <a:solidFill>
                <a:srgbClr val="939598"/>
              </a:solidFill>
              <a:latin typeface="Calibri"/>
              <a:cs typeface="Calibri"/>
            </a:endParaRPr>
          </a:p>
          <a:p>
            <a:pPr marL="12700" marR="5080">
              <a:lnSpc>
                <a:spcPct val="100000"/>
              </a:lnSpc>
              <a:spcBef>
                <a:spcPts val="100"/>
              </a:spcBef>
            </a:pPr>
            <a:r>
              <a:rPr lang="zh-CN" altLang="en-US" sz="500" b="1" spc="-10" dirty="0">
                <a:solidFill>
                  <a:srgbClr val="939598"/>
                </a:solidFill>
                <a:latin typeface="Calibri"/>
                <a:cs typeface="Calibri"/>
              </a:rPr>
              <a:t>菲律宾</a:t>
            </a:r>
            <a:endParaRPr sz="500" dirty="0">
              <a:latin typeface="Calibri"/>
              <a:cs typeface="Calibri"/>
            </a:endParaRPr>
          </a:p>
        </p:txBody>
      </p:sp>
      <p:sp>
        <p:nvSpPr>
          <p:cNvPr id="14" name="object 14"/>
          <p:cNvSpPr/>
          <p:nvPr/>
        </p:nvSpPr>
        <p:spPr>
          <a:xfrm>
            <a:off x="2665372" y="1151642"/>
            <a:ext cx="143994" cy="143967"/>
          </a:xfrm>
          <a:prstGeom prst="rect">
            <a:avLst/>
          </a:prstGeom>
          <a:blipFill>
            <a:blip r:embed="rId7" cstate="print"/>
            <a:stretch>
              <a:fillRect/>
            </a:stretch>
          </a:blipFill>
        </p:spPr>
        <p:txBody>
          <a:bodyPr wrap="square" lIns="0" tIns="0" rIns="0" bIns="0" rtlCol="0"/>
          <a:lstStyle/>
          <a:p>
            <a:endParaRPr/>
          </a:p>
        </p:txBody>
      </p:sp>
      <p:sp>
        <p:nvSpPr>
          <p:cNvPr id="15" name="object 15"/>
          <p:cNvSpPr/>
          <p:nvPr/>
        </p:nvSpPr>
        <p:spPr>
          <a:xfrm>
            <a:off x="2653410" y="1757303"/>
            <a:ext cx="180009" cy="151892"/>
          </a:xfrm>
          <a:prstGeom prst="rect">
            <a:avLst/>
          </a:prstGeom>
          <a:blipFill>
            <a:blip r:embed="rId8" cstate="print"/>
            <a:stretch>
              <a:fillRect/>
            </a:stretch>
          </a:blipFill>
        </p:spPr>
        <p:txBody>
          <a:bodyPr wrap="square" lIns="0" tIns="0" rIns="0" bIns="0" rtlCol="0"/>
          <a:lstStyle/>
          <a:p>
            <a:endParaRPr/>
          </a:p>
        </p:txBody>
      </p:sp>
      <p:sp>
        <p:nvSpPr>
          <p:cNvPr id="16" name="object 16"/>
          <p:cNvSpPr/>
          <p:nvPr/>
        </p:nvSpPr>
        <p:spPr>
          <a:xfrm>
            <a:off x="2664438" y="2230269"/>
            <a:ext cx="143992" cy="143510"/>
          </a:xfrm>
          <a:prstGeom prst="rect">
            <a:avLst/>
          </a:prstGeom>
          <a:blipFill>
            <a:blip r:embed="rId9" cstate="print"/>
            <a:stretch>
              <a:fillRect/>
            </a:stretch>
          </a:blipFill>
        </p:spPr>
        <p:txBody>
          <a:bodyPr wrap="square" lIns="0" tIns="0" rIns="0" bIns="0" rtlCol="0"/>
          <a:lstStyle/>
          <a:p>
            <a:endParaRPr/>
          </a:p>
        </p:txBody>
      </p:sp>
      <p:sp>
        <p:nvSpPr>
          <p:cNvPr id="17" name="object 17"/>
          <p:cNvSpPr/>
          <p:nvPr/>
        </p:nvSpPr>
        <p:spPr>
          <a:xfrm>
            <a:off x="602612" y="2895626"/>
            <a:ext cx="4547235" cy="0"/>
          </a:xfrm>
          <a:custGeom>
            <a:avLst/>
            <a:gdLst/>
            <a:ahLst/>
            <a:cxnLst/>
            <a:rect l="l" t="t" r="r" b="b"/>
            <a:pathLst>
              <a:path w="4547235">
                <a:moveTo>
                  <a:pt x="0" y="0"/>
                </a:moveTo>
                <a:lnTo>
                  <a:pt x="4547171" y="0"/>
                </a:lnTo>
              </a:path>
            </a:pathLst>
          </a:custGeom>
          <a:ln w="12700">
            <a:solidFill>
              <a:srgbClr val="D1D3D4"/>
            </a:solidFill>
          </a:ln>
        </p:spPr>
        <p:txBody>
          <a:bodyPr wrap="square" lIns="0" tIns="0" rIns="0" bIns="0" rtlCol="0"/>
          <a:lstStyle/>
          <a:p>
            <a:endParaRPr/>
          </a:p>
        </p:txBody>
      </p:sp>
      <p:sp>
        <p:nvSpPr>
          <p:cNvPr id="18" name="object 18"/>
          <p:cNvSpPr txBox="1"/>
          <p:nvPr/>
        </p:nvSpPr>
        <p:spPr>
          <a:xfrm>
            <a:off x="270012" y="2794388"/>
            <a:ext cx="730250" cy="210314"/>
          </a:xfrm>
          <a:prstGeom prst="rect">
            <a:avLst/>
          </a:prstGeom>
        </p:spPr>
        <p:txBody>
          <a:bodyPr vert="horz" wrap="square" lIns="0" tIns="12700" rIns="0" bIns="0" rtlCol="0">
            <a:spAutoFit/>
          </a:bodyPr>
          <a:lstStyle/>
          <a:p>
            <a:pPr marL="12700">
              <a:lnSpc>
                <a:spcPct val="100000"/>
              </a:lnSpc>
              <a:spcBef>
                <a:spcPts val="100"/>
              </a:spcBef>
            </a:pPr>
            <a:r>
              <a:rPr lang="zh-CN" altLang="en-US" sz="600" b="1" spc="-10" dirty="0">
                <a:solidFill>
                  <a:srgbClr val="F15C60"/>
                </a:solidFill>
                <a:latin typeface="Microsoft YaHei UI" panose="020B0503020204020204" pitchFamily="34" charset="-122"/>
                <a:ea typeface="Microsoft YaHei UI" panose="020B0503020204020204" pitchFamily="34" charset="-122"/>
                <a:cs typeface="Arial"/>
              </a:rPr>
              <a:t>为什么选</a:t>
            </a:r>
            <a:endParaRPr lang="en-GB" altLang="zh-CN" sz="600" b="1" spc="-10" dirty="0">
              <a:solidFill>
                <a:srgbClr val="F15C60"/>
              </a:solidFill>
              <a:latin typeface="Microsoft YaHei UI" panose="020B0503020204020204" pitchFamily="34" charset="-122"/>
              <a:ea typeface="Microsoft YaHei UI" panose="020B0503020204020204" pitchFamily="34" charset="-122"/>
              <a:cs typeface="Arial"/>
            </a:endParaRPr>
          </a:p>
          <a:p>
            <a:pPr marL="12700">
              <a:lnSpc>
                <a:spcPct val="100000"/>
              </a:lnSpc>
              <a:spcBef>
                <a:spcPts val="100"/>
              </a:spcBef>
            </a:pPr>
            <a:r>
              <a:rPr lang="zh-CN" altLang="en-US" sz="600" b="1" spc="-10" dirty="0">
                <a:solidFill>
                  <a:srgbClr val="F15C60"/>
                </a:solidFill>
                <a:latin typeface="Microsoft YaHei UI" panose="020B0503020204020204" pitchFamily="34" charset="-122"/>
                <a:ea typeface="Microsoft YaHei UI" panose="020B0503020204020204" pitchFamily="34" charset="-122"/>
                <a:cs typeface="Arial"/>
              </a:rPr>
              <a:t>择</a:t>
            </a:r>
            <a:r>
              <a:rPr lang="en-GB" altLang="zh-CN" sz="600" b="1" spc="-10" dirty="0">
                <a:solidFill>
                  <a:srgbClr val="F15C60"/>
                </a:solidFill>
                <a:latin typeface="Microsoft YaHei UI" panose="020B0503020204020204" pitchFamily="34" charset="-122"/>
                <a:ea typeface="Microsoft YaHei UI" panose="020B0503020204020204" pitchFamily="34" charset="-122"/>
                <a:cs typeface="Arial"/>
              </a:rPr>
              <a:t>KERB</a:t>
            </a:r>
            <a:endParaRPr sz="600" dirty="0">
              <a:latin typeface="Microsoft YaHei UI" panose="020B0503020204020204" pitchFamily="34" charset="-122"/>
              <a:ea typeface="Microsoft YaHei UI" panose="020B0503020204020204" pitchFamily="34" charset="-122"/>
              <a:cs typeface="Arial"/>
            </a:endParaRPr>
          </a:p>
        </p:txBody>
      </p:sp>
      <p:sp>
        <p:nvSpPr>
          <p:cNvPr id="19" name="object 19"/>
          <p:cNvSpPr txBox="1"/>
          <p:nvPr/>
        </p:nvSpPr>
        <p:spPr>
          <a:xfrm>
            <a:off x="485006" y="3014915"/>
            <a:ext cx="2118360" cy="1067215"/>
          </a:xfrm>
          <a:prstGeom prst="rect">
            <a:avLst/>
          </a:prstGeom>
        </p:spPr>
        <p:txBody>
          <a:bodyPr vert="horz" wrap="square" lIns="0" tIns="12700" rIns="0" bIns="0" rtlCol="0">
            <a:spAutoFit/>
          </a:bodyPr>
          <a:lstStyle/>
          <a:p>
            <a:pPr marL="12700" marR="5080">
              <a:lnSpc>
                <a:spcPct val="125000"/>
              </a:lnSpc>
              <a:spcBef>
                <a:spcPts val="100"/>
              </a:spcBef>
            </a:pPr>
            <a:r>
              <a:rPr lang="zh-CN" altLang="en-US" sz="600" b="1" spc="-55" dirty="0">
                <a:solidFill>
                  <a:srgbClr val="231F20"/>
                </a:solidFill>
                <a:latin typeface="+mn-ea"/>
                <a:cs typeface="Arial"/>
              </a:rPr>
              <a:t>停车是</a:t>
            </a:r>
            <a:r>
              <a:rPr lang="en-US" altLang="zh-CN" sz="600" b="1" spc="-55" dirty="0">
                <a:solidFill>
                  <a:srgbClr val="231F20"/>
                </a:solidFill>
                <a:latin typeface="+mn-ea"/>
                <a:cs typeface="Arial"/>
              </a:rPr>
              <a:t>21</a:t>
            </a:r>
            <a:r>
              <a:rPr lang="zh-CN" altLang="en-US" sz="600" b="1" spc="-55" dirty="0">
                <a:solidFill>
                  <a:srgbClr val="231F20"/>
                </a:solidFill>
                <a:latin typeface="+mn-ea"/>
                <a:cs typeface="Arial"/>
              </a:rPr>
              <a:t>世纪“被遗忘的服务”</a:t>
            </a:r>
            <a:r>
              <a:rPr lang="zh-CN" altLang="en-US" sz="600" spc="-55" dirty="0">
                <a:solidFill>
                  <a:srgbClr val="231F20"/>
                </a:solidFill>
                <a:latin typeface="+mn-ea"/>
                <a:cs typeface="Arial"/>
              </a:rPr>
              <a:t>。技术含量低，麻烦多，用户体验差。停车这件事在发达国家和发展中国家的大多数城市所造成的严重拥堵，每天影响</a:t>
            </a:r>
            <a:r>
              <a:rPr lang="en-US" altLang="zh-CN" sz="600" spc="-55" dirty="0">
                <a:solidFill>
                  <a:srgbClr val="231F20"/>
                </a:solidFill>
                <a:latin typeface="+mn-ea"/>
                <a:cs typeface="Arial"/>
              </a:rPr>
              <a:t>20</a:t>
            </a:r>
            <a:r>
              <a:rPr lang="zh-CN" altLang="en-US" sz="600" spc="-55" dirty="0">
                <a:solidFill>
                  <a:srgbClr val="231F20"/>
                </a:solidFill>
                <a:latin typeface="+mn-ea"/>
                <a:cs typeface="Arial"/>
              </a:rPr>
              <a:t>多亿人的通勤。这一规模在</a:t>
            </a:r>
            <a:r>
              <a:rPr lang="en-US" altLang="zh-CN" sz="600" spc="-55" dirty="0">
                <a:solidFill>
                  <a:srgbClr val="231F20"/>
                </a:solidFill>
                <a:latin typeface="+mn-ea"/>
                <a:cs typeface="Arial"/>
              </a:rPr>
              <a:t>5000</a:t>
            </a:r>
            <a:r>
              <a:rPr lang="zh-CN" altLang="en-US" sz="600" spc="-55" dirty="0">
                <a:solidFill>
                  <a:srgbClr val="231F20"/>
                </a:solidFill>
                <a:latin typeface="+mn-ea"/>
                <a:cs typeface="Arial"/>
              </a:rPr>
              <a:t>亿至</a:t>
            </a:r>
            <a:r>
              <a:rPr lang="en-US" altLang="zh-CN" sz="600" spc="-55" dirty="0">
                <a:solidFill>
                  <a:srgbClr val="231F20"/>
                </a:solidFill>
                <a:latin typeface="+mn-ea"/>
                <a:cs typeface="Arial"/>
              </a:rPr>
              <a:t>1</a:t>
            </a:r>
            <a:r>
              <a:rPr lang="zh-CN" altLang="en-US" sz="600" spc="-55" dirty="0">
                <a:solidFill>
                  <a:srgbClr val="231F20"/>
                </a:solidFill>
                <a:latin typeface="+mn-ea"/>
                <a:cs typeface="Arial"/>
              </a:rPr>
              <a:t>万亿美元之间的行业，是时候被颠覆了。</a:t>
            </a:r>
            <a:endParaRPr lang="en-GB" altLang="zh-CN" sz="600" spc="-55" dirty="0">
              <a:solidFill>
                <a:srgbClr val="231F20"/>
              </a:solidFill>
              <a:latin typeface="+mn-ea"/>
              <a:cs typeface="Arial"/>
            </a:endParaRPr>
          </a:p>
          <a:p>
            <a:pPr marL="12700" marR="5080">
              <a:lnSpc>
                <a:spcPct val="125000"/>
              </a:lnSpc>
              <a:spcBef>
                <a:spcPts val="100"/>
              </a:spcBef>
            </a:pPr>
            <a:endParaRPr lang="en-GB" altLang="zh-CN" sz="600" spc="-55" dirty="0">
              <a:solidFill>
                <a:srgbClr val="231F20"/>
              </a:solidFill>
              <a:latin typeface="+mn-ea"/>
              <a:cs typeface="Arial"/>
            </a:endParaRPr>
          </a:p>
          <a:p>
            <a:pPr marL="12700" marR="5080">
              <a:lnSpc>
                <a:spcPct val="125000"/>
              </a:lnSpc>
              <a:spcBef>
                <a:spcPts val="100"/>
              </a:spcBef>
            </a:pPr>
            <a:r>
              <a:rPr lang="zh-CN" altLang="en-US" sz="600" spc="-15" dirty="0">
                <a:solidFill>
                  <a:srgbClr val="231F20"/>
                </a:solidFill>
                <a:latin typeface="+mn-ea"/>
                <a:cs typeface="Calibri"/>
              </a:rPr>
              <a:t>爱彼迎（</a:t>
            </a:r>
            <a:r>
              <a:rPr lang="en-US" altLang="zh-CN" sz="600" spc="-15" dirty="0">
                <a:solidFill>
                  <a:srgbClr val="231F20"/>
                </a:solidFill>
                <a:latin typeface="+mn-ea"/>
                <a:cs typeface="Calibri"/>
              </a:rPr>
              <a:t>Airbnb</a:t>
            </a:r>
            <a:r>
              <a:rPr lang="zh-CN" altLang="en-US" sz="600" spc="-15" dirty="0">
                <a:solidFill>
                  <a:srgbClr val="231F20"/>
                </a:solidFill>
                <a:latin typeface="+mn-ea"/>
                <a:cs typeface="Calibri"/>
              </a:rPr>
              <a:t>）和优步（</a:t>
            </a:r>
            <a:r>
              <a:rPr lang="en-US" altLang="zh-CN" sz="600" spc="-15" dirty="0">
                <a:solidFill>
                  <a:srgbClr val="231F20"/>
                </a:solidFill>
                <a:latin typeface="+mn-ea"/>
                <a:cs typeface="Calibri"/>
              </a:rPr>
              <a:t>Uber</a:t>
            </a:r>
            <a:r>
              <a:rPr lang="zh-CN" altLang="en-US" sz="600" spc="-15" dirty="0">
                <a:solidFill>
                  <a:srgbClr val="231F20"/>
                </a:solidFill>
                <a:latin typeface="+mn-ea"/>
                <a:cs typeface="Calibri"/>
              </a:rPr>
              <a:t>）等新的手机操作优先模式已证明，以前需要通过</a:t>
            </a:r>
            <a:r>
              <a:rPr lang="zh-CN" altLang="en-US" sz="600" b="1" spc="-15" dirty="0">
                <a:solidFill>
                  <a:srgbClr val="231F20"/>
                </a:solidFill>
                <a:latin typeface="+mn-ea"/>
                <a:cs typeface="Calibri"/>
              </a:rPr>
              <a:t>繁琐程序来满足的日常需求</a:t>
            </a:r>
            <a:r>
              <a:rPr lang="zh-CN" altLang="en-US" sz="600" spc="-15" dirty="0">
                <a:solidFill>
                  <a:srgbClr val="231F20"/>
                </a:solidFill>
                <a:latin typeface="+mn-ea"/>
                <a:cs typeface="Calibri"/>
              </a:rPr>
              <a:t>（如预订出租车</a:t>
            </a:r>
            <a:r>
              <a:rPr lang="en-US" altLang="zh-CN" sz="600" spc="-15" dirty="0">
                <a:solidFill>
                  <a:srgbClr val="231F20"/>
                </a:solidFill>
                <a:latin typeface="+mn-ea"/>
                <a:cs typeface="Calibri"/>
              </a:rPr>
              <a:t>/</a:t>
            </a:r>
            <a:r>
              <a:rPr lang="zh-CN" altLang="en-US" sz="600" spc="-15" dirty="0">
                <a:solidFill>
                  <a:srgbClr val="231F20"/>
                </a:solidFill>
                <a:latin typeface="+mn-ea"/>
                <a:cs typeface="Calibri"/>
              </a:rPr>
              <a:t>行程</a:t>
            </a:r>
            <a:r>
              <a:rPr lang="en-US" altLang="zh-CN" sz="600" spc="-15" dirty="0">
                <a:solidFill>
                  <a:srgbClr val="231F20"/>
                </a:solidFill>
                <a:latin typeface="+mn-ea"/>
                <a:cs typeface="Calibri"/>
              </a:rPr>
              <a:t>/</a:t>
            </a:r>
            <a:r>
              <a:rPr lang="zh-CN" altLang="en-US" sz="600" spc="-15" dirty="0">
                <a:solidFill>
                  <a:srgbClr val="231F20"/>
                </a:solidFill>
                <a:latin typeface="+mn-ea"/>
                <a:cs typeface="Calibri"/>
              </a:rPr>
              <a:t>点餐</a:t>
            </a:r>
            <a:r>
              <a:rPr lang="en-US" altLang="zh-CN" sz="600" spc="-15" dirty="0">
                <a:solidFill>
                  <a:srgbClr val="231F20"/>
                </a:solidFill>
                <a:latin typeface="+mn-ea"/>
                <a:cs typeface="Calibri"/>
              </a:rPr>
              <a:t>/</a:t>
            </a:r>
            <a:r>
              <a:rPr lang="zh-CN" altLang="en-US" sz="600" spc="-15" dirty="0">
                <a:solidFill>
                  <a:srgbClr val="231F20"/>
                </a:solidFill>
                <a:latin typeface="+mn-ea"/>
                <a:cs typeface="Calibri"/>
              </a:rPr>
              <a:t>酒店房间）可以通过“</a:t>
            </a:r>
            <a:r>
              <a:rPr lang="zh-CN" altLang="en-US" sz="600" b="1" spc="-15" dirty="0">
                <a:solidFill>
                  <a:srgbClr val="231F20"/>
                </a:solidFill>
                <a:latin typeface="+mn-ea"/>
                <a:cs typeface="Calibri"/>
              </a:rPr>
              <a:t>应用化</a:t>
            </a:r>
            <a:r>
              <a:rPr lang="zh-CN" altLang="en-US" sz="600" spc="-15" dirty="0">
                <a:solidFill>
                  <a:srgbClr val="231F20"/>
                </a:solidFill>
                <a:latin typeface="+mn-ea"/>
                <a:cs typeface="Calibri"/>
              </a:rPr>
              <a:t>”来改善用户体验。停车业也将遵循同样的趋势</a:t>
            </a:r>
            <a:r>
              <a:rPr lang="zh-CN" altLang="en-US" sz="600" spc="-15" dirty="0">
                <a:solidFill>
                  <a:srgbClr val="231F20"/>
                </a:solidFill>
                <a:cs typeface="Calibri"/>
              </a:rPr>
              <a:t>。</a:t>
            </a:r>
          </a:p>
        </p:txBody>
      </p:sp>
      <p:sp>
        <p:nvSpPr>
          <p:cNvPr id="20" name="object 20"/>
          <p:cNvSpPr txBox="1"/>
          <p:nvPr/>
        </p:nvSpPr>
        <p:spPr>
          <a:xfrm>
            <a:off x="2962130" y="2973708"/>
            <a:ext cx="2175510" cy="1183209"/>
          </a:xfrm>
          <a:prstGeom prst="rect">
            <a:avLst/>
          </a:prstGeom>
        </p:spPr>
        <p:txBody>
          <a:bodyPr vert="horz" wrap="square" lIns="0" tIns="12700" rIns="0" bIns="0" rtlCol="0">
            <a:spAutoFit/>
          </a:bodyPr>
          <a:lstStyle/>
          <a:p>
            <a:pPr marL="12700" marR="5715">
              <a:lnSpc>
                <a:spcPct val="125000"/>
              </a:lnSpc>
              <a:spcBef>
                <a:spcPts val="100"/>
              </a:spcBef>
            </a:pPr>
            <a:r>
              <a:rPr lang="zh-CN" altLang="en-US" sz="600" spc="-25" dirty="0">
                <a:solidFill>
                  <a:srgbClr val="231F20"/>
                </a:solidFill>
                <a:latin typeface="+mn-ea"/>
                <a:cs typeface="Calibri"/>
              </a:rPr>
              <a:t>“智能停车”几乎是每一个智慧城市议程的核心议题之一。</a:t>
            </a:r>
            <a:r>
              <a:rPr lang="zh-CN" altLang="en-US" sz="600" b="1" spc="-25" dirty="0">
                <a:solidFill>
                  <a:srgbClr val="231F20"/>
                </a:solidFill>
                <a:latin typeface="+mn-ea"/>
                <a:cs typeface="Calibri"/>
              </a:rPr>
              <a:t>地方政府和市政委员会</a:t>
            </a:r>
            <a:r>
              <a:rPr lang="zh-CN" altLang="en-US" sz="600" spc="-25" dirty="0">
                <a:solidFill>
                  <a:srgbClr val="231F20"/>
                </a:solidFill>
                <a:latin typeface="+mn-ea"/>
                <a:cs typeface="Calibri"/>
              </a:rPr>
              <a:t>需要解决停车问题，减少进入城市的车辆。</a:t>
            </a:r>
            <a:r>
              <a:rPr lang="en-GB" altLang="zh-CN" sz="600" b="1" spc="-25" dirty="0">
                <a:solidFill>
                  <a:srgbClr val="231F20"/>
                </a:solidFill>
                <a:latin typeface="+mn-ea"/>
                <a:cs typeface="Calibri"/>
              </a:rPr>
              <a:t>KERB</a:t>
            </a:r>
            <a:r>
              <a:rPr lang="zh-CN" altLang="en-US" sz="600" b="1" spc="-25" dirty="0">
                <a:solidFill>
                  <a:srgbClr val="231F20"/>
                </a:solidFill>
                <a:latin typeface="+mn-ea"/>
                <a:cs typeface="Calibri"/>
              </a:rPr>
              <a:t>的模式</a:t>
            </a:r>
            <a:r>
              <a:rPr lang="zh-CN" altLang="en-US" sz="600" spc="-25" dirty="0">
                <a:solidFill>
                  <a:srgbClr val="231F20"/>
                </a:solidFill>
                <a:latin typeface="+mn-ea"/>
                <a:cs typeface="Calibri"/>
              </a:rPr>
              <a:t>（如围绕交通枢纽解锁空闲的</a:t>
            </a:r>
            <a:r>
              <a:rPr lang="en-US" altLang="zh-CN" sz="600" spc="-25" dirty="0">
                <a:solidFill>
                  <a:srgbClr val="231F20"/>
                </a:solidFill>
                <a:latin typeface="+mn-ea"/>
                <a:cs typeface="Calibri"/>
              </a:rPr>
              <a:t>P2P</a:t>
            </a:r>
            <a:r>
              <a:rPr lang="zh-CN" altLang="en-US" sz="600" spc="-25" dirty="0">
                <a:solidFill>
                  <a:srgbClr val="231F20"/>
                </a:solidFill>
                <a:latin typeface="+mn-ea"/>
                <a:cs typeface="Calibri"/>
              </a:rPr>
              <a:t>车位）</a:t>
            </a:r>
            <a:r>
              <a:rPr lang="zh-CN" altLang="en-US" sz="600" b="1" spc="-25" dirty="0">
                <a:solidFill>
                  <a:srgbClr val="231F20"/>
                </a:solidFill>
                <a:latin typeface="+mn-ea"/>
                <a:cs typeface="Calibri"/>
              </a:rPr>
              <a:t>极具吸引力</a:t>
            </a:r>
            <a:r>
              <a:rPr lang="zh-CN" altLang="en-US" sz="600" spc="-25" dirty="0">
                <a:solidFill>
                  <a:srgbClr val="231F20"/>
                </a:solidFill>
                <a:latin typeface="+mn-ea"/>
                <a:cs typeface="Calibri"/>
              </a:rPr>
              <a:t>。</a:t>
            </a:r>
            <a:endParaRPr lang="en-GB" altLang="zh-CN" sz="600" spc="-25" dirty="0">
              <a:solidFill>
                <a:srgbClr val="231F20"/>
              </a:solidFill>
              <a:latin typeface="+mn-ea"/>
              <a:cs typeface="Calibri"/>
            </a:endParaRPr>
          </a:p>
          <a:p>
            <a:pPr marL="12700" marR="5715">
              <a:lnSpc>
                <a:spcPct val="125000"/>
              </a:lnSpc>
              <a:spcBef>
                <a:spcPts val="100"/>
              </a:spcBef>
            </a:pPr>
            <a:endParaRPr lang="zh-CN" altLang="en-US" sz="600" spc="-25" dirty="0">
              <a:solidFill>
                <a:srgbClr val="231F20"/>
              </a:solidFill>
              <a:latin typeface="+mn-ea"/>
              <a:cs typeface="Calibri"/>
            </a:endParaRPr>
          </a:p>
          <a:p>
            <a:pPr marL="12700" marR="5080">
              <a:lnSpc>
                <a:spcPct val="125000"/>
              </a:lnSpc>
              <a:spcBef>
                <a:spcPts val="300"/>
              </a:spcBef>
            </a:pPr>
            <a:r>
              <a:rPr lang="zh-CN" altLang="en-US" sz="600" spc="-5" dirty="0">
                <a:solidFill>
                  <a:srgbClr val="231F20"/>
                </a:solidFill>
                <a:latin typeface="+mn-ea"/>
                <a:cs typeface="Calibri"/>
              </a:rPr>
              <a:t>停车场将只是城市出行景观中的一环。</a:t>
            </a:r>
            <a:r>
              <a:rPr lang="en-US" altLang="zh-CN" sz="600" b="1" spc="-5" dirty="0" err="1">
                <a:solidFill>
                  <a:srgbClr val="231F20"/>
                </a:solidFill>
                <a:latin typeface="+mn-ea"/>
                <a:cs typeface="Calibri"/>
              </a:rPr>
              <a:t>KERB</a:t>
            </a:r>
            <a:r>
              <a:rPr lang="zh-CN" altLang="en-US" sz="600" b="1" spc="-5" dirty="0">
                <a:solidFill>
                  <a:srgbClr val="231F20"/>
                </a:solidFill>
                <a:latin typeface="+mn-ea"/>
                <a:cs typeface="Calibri"/>
              </a:rPr>
              <a:t>拥有品牌和全球潜力，成为主要的“服务随行”平台之一。</a:t>
            </a:r>
          </a:p>
          <a:p>
            <a:pPr marL="12700" marR="5080">
              <a:lnSpc>
                <a:spcPct val="125000"/>
              </a:lnSpc>
              <a:spcBef>
                <a:spcPts val="300"/>
              </a:spcBef>
            </a:pPr>
            <a:endParaRPr lang="zh-CN" altLang="en-US" sz="700" spc="-5" dirty="0">
              <a:solidFill>
                <a:srgbClr val="231F20"/>
              </a:solidFill>
              <a:cs typeface="Calibri"/>
            </a:endParaRPr>
          </a:p>
          <a:p>
            <a:pPr marL="12700" marR="75565">
              <a:lnSpc>
                <a:spcPct val="125000"/>
              </a:lnSpc>
              <a:spcBef>
                <a:spcPts val="300"/>
              </a:spcBef>
            </a:pPr>
            <a:r>
              <a:rPr lang="zh-CN" altLang="en-US" sz="600" spc="-15" dirty="0">
                <a:solidFill>
                  <a:srgbClr val="231F20"/>
                </a:solidFill>
                <a:latin typeface="+mn-ea"/>
                <a:cs typeface="Calibri"/>
              </a:rPr>
              <a:t>在</a:t>
            </a:r>
            <a:r>
              <a:rPr lang="zh-CN" altLang="en-US" sz="600" b="1" spc="-15" dirty="0">
                <a:solidFill>
                  <a:srgbClr val="231F20"/>
                </a:solidFill>
                <a:latin typeface="+mn-ea"/>
                <a:cs typeface="Calibri"/>
              </a:rPr>
              <a:t>后新冠（</a:t>
            </a:r>
            <a:r>
              <a:rPr lang="en-US" altLang="zh-CN" sz="600" b="1" spc="-15" dirty="0">
                <a:solidFill>
                  <a:srgbClr val="231F20"/>
                </a:solidFill>
                <a:latin typeface="+mn-ea"/>
                <a:cs typeface="Calibri"/>
              </a:rPr>
              <a:t>post-</a:t>
            </a:r>
            <a:r>
              <a:rPr lang="en-US" altLang="zh-CN" sz="600" b="1" spc="-15" dirty="0" err="1">
                <a:solidFill>
                  <a:srgbClr val="231F20"/>
                </a:solidFill>
                <a:latin typeface="+mn-ea"/>
                <a:cs typeface="Calibri"/>
              </a:rPr>
              <a:t>covid19</a:t>
            </a:r>
            <a:r>
              <a:rPr lang="zh-CN" altLang="en-US" sz="600" b="1" spc="-15" dirty="0">
                <a:solidFill>
                  <a:srgbClr val="231F20"/>
                </a:solidFill>
                <a:latin typeface="+mn-ea"/>
                <a:cs typeface="Calibri"/>
              </a:rPr>
              <a:t>）时代，无接触、无票券、无现金的停车需求将会变得更为重要</a:t>
            </a:r>
            <a:r>
              <a:rPr lang="zh-CN" altLang="en-US" sz="600" spc="-15" dirty="0">
                <a:solidFill>
                  <a:srgbClr val="231F20"/>
                </a:solidFill>
                <a:latin typeface="+mn-ea"/>
                <a:cs typeface="Calibri"/>
              </a:rPr>
              <a:t>。</a:t>
            </a:r>
          </a:p>
        </p:txBody>
      </p:sp>
      <p:sp>
        <p:nvSpPr>
          <p:cNvPr id="21" name="object 21"/>
          <p:cNvSpPr/>
          <p:nvPr/>
        </p:nvSpPr>
        <p:spPr>
          <a:xfrm>
            <a:off x="285428" y="3034669"/>
            <a:ext cx="144005" cy="144005"/>
          </a:xfrm>
          <a:prstGeom prst="rect">
            <a:avLst/>
          </a:prstGeom>
          <a:blipFill>
            <a:blip r:embed="rId10" cstate="print"/>
            <a:stretch>
              <a:fillRect/>
            </a:stretch>
          </a:blipFill>
        </p:spPr>
        <p:txBody>
          <a:bodyPr wrap="square" lIns="0" tIns="0" rIns="0" bIns="0" rtlCol="0"/>
          <a:lstStyle/>
          <a:p>
            <a:endParaRPr/>
          </a:p>
        </p:txBody>
      </p:sp>
      <p:sp>
        <p:nvSpPr>
          <p:cNvPr id="22" name="object 22"/>
          <p:cNvSpPr/>
          <p:nvPr/>
        </p:nvSpPr>
        <p:spPr>
          <a:xfrm>
            <a:off x="291982" y="3668660"/>
            <a:ext cx="163791" cy="163791"/>
          </a:xfrm>
          <a:prstGeom prst="rect">
            <a:avLst/>
          </a:prstGeom>
          <a:blipFill>
            <a:blip r:embed="rId11" cstate="print"/>
            <a:stretch>
              <a:fillRect/>
            </a:stretch>
          </a:blipFill>
        </p:spPr>
        <p:txBody>
          <a:bodyPr wrap="square" lIns="0" tIns="0" rIns="0" bIns="0" rtlCol="0"/>
          <a:lstStyle/>
          <a:p>
            <a:endParaRPr/>
          </a:p>
        </p:txBody>
      </p:sp>
      <p:sp>
        <p:nvSpPr>
          <p:cNvPr id="23" name="object 23"/>
          <p:cNvSpPr/>
          <p:nvPr/>
        </p:nvSpPr>
        <p:spPr>
          <a:xfrm>
            <a:off x="2754727" y="3014471"/>
            <a:ext cx="167076" cy="167043"/>
          </a:xfrm>
          <a:prstGeom prst="rect">
            <a:avLst/>
          </a:prstGeom>
          <a:blipFill>
            <a:blip r:embed="rId12" cstate="print"/>
            <a:stretch>
              <a:fillRect/>
            </a:stretch>
          </a:blipFill>
        </p:spPr>
        <p:txBody>
          <a:bodyPr wrap="square" lIns="0" tIns="0" rIns="0" bIns="0" rtlCol="0"/>
          <a:lstStyle/>
          <a:p>
            <a:endParaRPr/>
          </a:p>
        </p:txBody>
      </p:sp>
      <p:sp>
        <p:nvSpPr>
          <p:cNvPr id="24" name="object 24"/>
          <p:cNvSpPr/>
          <p:nvPr/>
        </p:nvSpPr>
        <p:spPr>
          <a:xfrm>
            <a:off x="2755912" y="3501510"/>
            <a:ext cx="144310" cy="144005"/>
          </a:xfrm>
          <a:prstGeom prst="rect">
            <a:avLst/>
          </a:prstGeom>
          <a:blipFill>
            <a:blip r:embed="rId13" cstate="print"/>
            <a:stretch>
              <a:fillRect/>
            </a:stretch>
          </a:blipFill>
        </p:spPr>
        <p:txBody>
          <a:bodyPr wrap="square" lIns="0" tIns="0" rIns="0" bIns="0" rtlCol="0"/>
          <a:lstStyle/>
          <a:p>
            <a:endParaRPr/>
          </a:p>
        </p:txBody>
      </p:sp>
      <p:sp>
        <p:nvSpPr>
          <p:cNvPr id="25" name="object 25"/>
          <p:cNvSpPr/>
          <p:nvPr/>
        </p:nvSpPr>
        <p:spPr>
          <a:xfrm>
            <a:off x="2758538" y="3956147"/>
            <a:ext cx="121917" cy="162003"/>
          </a:xfrm>
          <a:prstGeom prst="rect">
            <a:avLst/>
          </a:prstGeom>
          <a:blipFill>
            <a:blip r:embed="rId14" cstate="print"/>
            <a:stretch>
              <a:fillRect/>
            </a:stretch>
          </a:blipFill>
        </p:spPr>
        <p:txBody>
          <a:bodyPr wrap="square" lIns="0" tIns="0" rIns="0" bIns="0" rtlCol="0"/>
          <a:lstStyle/>
          <a:p>
            <a:endParaRPr/>
          </a:p>
        </p:txBody>
      </p:sp>
      <p:sp>
        <p:nvSpPr>
          <p:cNvPr id="26" name="object 26"/>
          <p:cNvSpPr/>
          <p:nvPr/>
        </p:nvSpPr>
        <p:spPr>
          <a:xfrm>
            <a:off x="7202843" y="1917986"/>
            <a:ext cx="3219450" cy="0"/>
          </a:xfrm>
          <a:custGeom>
            <a:avLst/>
            <a:gdLst/>
            <a:ahLst/>
            <a:cxnLst/>
            <a:rect l="l" t="t" r="r" b="b"/>
            <a:pathLst>
              <a:path w="3219450">
                <a:moveTo>
                  <a:pt x="0" y="0"/>
                </a:moveTo>
                <a:lnTo>
                  <a:pt x="3219170" y="0"/>
                </a:lnTo>
              </a:path>
            </a:pathLst>
          </a:custGeom>
          <a:ln w="12700">
            <a:solidFill>
              <a:srgbClr val="D1D3D4"/>
            </a:solidFill>
          </a:ln>
        </p:spPr>
        <p:txBody>
          <a:bodyPr wrap="square" lIns="0" tIns="0" rIns="0" bIns="0" rtlCol="0"/>
          <a:lstStyle/>
          <a:p>
            <a:endParaRPr/>
          </a:p>
        </p:txBody>
      </p:sp>
      <p:sp>
        <p:nvSpPr>
          <p:cNvPr id="27" name="object 27"/>
          <p:cNvSpPr txBox="1"/>
          <p:nvPr/>
        </p:nvSpPr>
        <p:spPr>
          <a:xfrm>
            <a:off x="5715570" y="1831098"/>
            <a:ext cx="1409068" cy="135935"/>
          </a:xfrm>
          <a:prstGeom prst="rect">
            <a:avLst/>
          </a:prstGeom>
        </p:spPr>
        <p:txBody>
          <a:bodyPr vert="horz" wrap="square" lIns="0" tIns="12700" rIns="0" bIns="0" rtlCol="0">
            <a:spAutoFit/>
          </a:bodyPr>
          <a:lstStyle/>
          <a:p>
            <a:pPr marL="12700">
              <a:lnSpc>
                <a:spcPct val="100000"/>
              </a:lnSpc>
              <a:spcBef>
                <a:spcPts val="100"/>
              </a:spcBef>
            </a:pPr>
            <a:r>
              <a:rPr lang="zh-CN" altLang="en-US" sz="800" b="1" spc="-60" dirty="0">
                <a:solidFill>
                  <a:srgbClr val="F15C60"/>
                </a:solidFill>
                <a:latin typeface="Microsoft YaHei UI" panose="020B0503020204020204" pitchFamily="34" charset="-122"/>
                <a:ea typeface="Microsoft YaHei UI" panose="020B0503020204020204" pitchFamily="34" charset="-122"/>
                <a:cs typeface="Arial"/>
              </a:rPr>
              <a:t>后新冠时代里的</a:t>
            </a:r>
            <a:r>
              <a:rPr lang="en-GB" altLang="zh-CN" sz="800" b="1" spc="-60" dirty="0">
                <a:solidFill>
                  <a:srgbClr val="F15C60"/>
                </a:solidFill>
                <a:latin typeface="Microsoft YaHei UI" panose="020B0503020204020204" pitchFamily="34" charset="-122"/>
                <a:ea typeface="Microsoft YaHei UI" panose="020B0503020204020204" pitchFamily="34" charset="-122"/>
                <a:cs typeface="Arial"/>
              </a:rPr>
              <a:t>KERB</a:t>
            </a:r>
            <a:endParaRPr sz="800" dirty="0">
              <a:latin typeface="Arial"/>
              <a:cs typeface="Arial"/>
            </a:endParaRPr>
          </a:p>
        </p:txBody>
      </p:sp>
      <p:sp>
        <p:nvSpPr>
          <p:cNvPr id="28" name="object 28"/>
          <p:cNvSpPr txBox="1"/>
          <p:nvPr/>
        </p:nvSpPr>
        <p:spPr>
          <a:xfrm>
            <a:off x="5715570" y="1996023"/>
            <a:ext cx="2115185" cy="1405769"/>
          </a:xfrm>
          <a:prstGeom prst="rect">
            <a:avLst/>
          </a:prstGeom>
        </p:spPr>
        <p:txBody>
          <a:bodyPr vert="horz" wrap="square" lIns="0" tIns="12700" rIns="0" bIns="0" rtlCol="0" anchor="t">
            <a:spAutoFit/>
          </a:bodyPr>
          <a:lstStyle/>
          <a:p>
            <a:pPr marL="12700" marR="27940">
              <a:lnSpc>
                <a:spcPct val="125000"/>
              </a:lnSpc>
              <a:spcBef>
                <a:spcPts val="100"/>
              </a:spcBef>
            </a:pPr>
            <a:r>
              <a:rPr lang="zh-CN" altLang="en-US" sz="600" spc="-70">
                <a:solidFill>
                  <a:srgbClr val="231F20"/>
                </a:solidFill>
                <a:latin typeface="宋体"/>
                <a:ea typeface="宋体"/>
                <a:cs typeface="Arial"/>
              </a:rPr>
              <a:t>和通过与主要商业停车运营商（其中许多人不太可能在新冠危机中存活下来）签署</a:t>
            </a:r>
            <a:r>
              <a:rPr lang="en-US" altLang="zh-CN" sz="600" spc="-70" dirty="0">
                <a:solidFill>
                  <a:srgbClr val="231F20"/>
                </a:solidFill>
                <a:latin typeface="宋体"/>
                <a:ea typeface="宋体"/>
                <a:cs typeface="Arial"/>
              </a:rPr>
              <a:t>5</a:t>
            </a:r>
            <a:r>
              <a:rPr lang="zh-CN" altLang="en-US" sz="600" spc="-70">
                <a:solidFill>
                  <a:srgbClr val="231F20"/>
                </a:solidFill>
                <a:latin typeface="宋体"/>
                <a:ea typeface="宋体"/>
                <a:cs typeface="Arial"/>
              </a:rPr>
              <a:t>年锁定合同相比，</a:t>
            </a:r>
            <a:r>
              <a:rPr lang="zh-CN" altLang="en-US" sz="600" b="1" spc="-70">
                <a:solidFill>
                  <a:srgbClr val="231F20"/>
                </a:solidFill>
                <a:latin typeface="宋体"/>
                <a:ea typeface="宋体"/>
                <a:cs typeface="Arial"/>
              </a:rPr>
              <a:t>商业业主</a:t>
            </a:r>
            <a:r>
              <a:rPr lang="zh-CN" altLang="en-US" sz="600" spc="-70">
                <a:solidFill>
                  <a:srgbClr val="231F20"/>
                </a:solidFill>
                <a:latin typeface="宋体"/>
                <a:ea typeface="宋体"/>
                <a:cs typeface="Arial"/>
              </a:rPr>
              <a:t>将需要一种更加灵活的方式来管理停车。</a:t>
            </a:r>
            <a:endParaRPr sz="600">
              <a:latin typeface="宋体"/>
              <a:ea typeface="宋体"/>
              <a:cs typeface="Calibri"/>
            </a:endParaRPr>
          </a:p>
          <a:p>
            <a:pPr marL="12700">
              <a:lnSpc>
                <a:spcPct val="100000"/>
              </a:lnSpc>
              <a:spcBef>
                <a:spcPts val="509"/>
              </a:spcBef>
            </a:pPr>
            <a:endParaRPr lang="en-GB" altLang="zh-CN" sz="600" spc="-15" dirty="0">
              <a:solidFill>
                <a:srgbClr val="231F20"/>
              </a:solidFill>
              <a:latin typeface="+mn-ea"/>
              <a:cs typeface="Calibri"/>
            </a:endParaRPr>
          </a:p>
          <a:p>
            <a:pPr marL="12700">
              <a:lnSpc>
                <a:spcPct val="100000"/>
              </a:lnSpc>
              <a:spcBef>
                <a:spcPts val="509"/>
              </a:spcBef>
            </a:pPr>
            <a:r>
              <a:rPr lang="zh-CN" altLang="en-US" sz="600" spc="-15">
                <a:solidFill>
                  <a:srgbClr val="231F20"/>
                </a:solidFill>
                <a:latin typeface="宋体"/>
                <a:ea typeface="宋体"/>
                <a:cs typeface="Calibri"/>
              </a:rPr>
              <a:t>在后新冠时代中，“保持干净”和“保持距离”将是</a:t>
            </a:r>
            <a:r>
              <a:rPr lang="zh-CN" altLang="en-US" sz="600" b="1" spc="-15">
                <a:solidFill>
                  <a:srgbClr val="231F20"/>
                </a:solidFill>
                <a:latin typeface="宋体"/>
                <a:ea typeface="宋体"/>
                <a:cs typeface="Calibri"/>
              </a:rPr>
              <a:t>注重卫生的公众</a:t>
            </a:r>
            <a:r>
              <a:rPr lang="zh-CN" altLang="en-US" sz="600" spc="-15">
                <a:solidFill>
                  <a:srgbClr val="231F20"/>
                </a:solidFill>
                <a:latin typeface="宋体"/>
                <a:ea typeface="宋体"/>
                <a:cs typeface="Calibri"/>
              </a:rPr>
              <a:t>所期待的两个指标。脏乱差的停车场需要做出改变。而</a:t>
            </a:r>
            <a:r>
              <a:rPr lang="en-US" altLang="zh-CN" sz="600" spc="-15" dirty="0">
                <a:solidFill>
                  <a:srgbClr val="231F20"/>
                </a:solidFill>
                <a:latin typeface="宋体"/>
                <a:ea typeface="宋体"/>
                <a:cs typeface="Calibri"/>
              </a:rPr>
              <a:t>KERB</a:t>
            </a:r>
            <a:r>
              <a:rPr lang="zh-CN" altLang="en-US" sz="600" spc="-15">
                <a:solidFill>
                  <a:srgbClr val="231F20"/>
                </a:solidFill>
                <a:latin typeface="宋体"/>
                <a:ea typeface="宋体"/>
                <a:cs typeface="Calibri"/>
              </a:rPr>
              <a:t>的免接触、手机操作优先的停车方式无疑在这一时代具有广泛吸引力。</a:t>
            </a:r>
            <a:endParaRPr lang="en-GB" altLang="zh-CN" sz="600" spc="-15">
              <a:solidFill>
                <a:srgbClr val="231F20"/>
              </a:solidFill>
              <a:latin typeface="宋体"/>
              <a:ea typeface="宋体"/>
              <a:cs typeface="Calibri"/>
            </a:endParaRPr>
          </a:p>
          <a:p>
            <a:pPr marL="12700">
              <a:lnSpc>
                <a:spcPct val="100000"/>
              </a:lnSpc>
              <a:spcBef>
                <a:spcPts val="509"/>
              </a:spcBef>
            </a:pPr>
            <a:endParaRPr lang="en-GB" altLang="zh-CN" sz="600" spc="-15" dirty="0">
              <a:solidFill>
                <a:srgbClr val="231F20"/>
              </a:solidFill>
              <a:latin typeface="+mn-ea"/>
              <a:cs typeface="Calibri"/>
            </a:endParaRPr>
          </a:p>
          <a:p>
            <a:pPr marL="12700">
              <a:lnSpc>
                <a:spcPct val="100000"/>
              </a:lnSpc>
              <a:spcBef>
                <a:spcPts val="509"/>
              </a:spcBef>
            </a:pPr>
            <a:r>
              <a:rPr lang="zh-CN" altLang="en-US" sz="600" b="1" spc="-65" dirty="0">
                <a:solidFill>
                  <a:srgbClr val="231F20"/>
                </a:solidFill>
                <a:latin typeface="Arial"/>
                <a:cs typeface="Arial"/>
              </a:rPr>
              <a:t>精打细算的房主</a:t>
            </a:r>
            <a:r>
              <a:rPr lang="zh-CN" altLang="en-US" sz="600" spc="-65" dirty="0">
                <a:solidFill>
                  <a:srgbClr val="231F20"/>
                </a:solidFill>
                <a:latin typeface="Arial"/>
                <a:cs typeface="Arial"/>
              </a:rPr>
              <a:t>将寻找新的收入来源。而他们大部分时间都空闲的停车位，可以通过</a:t>
            </a:r>
            <a:r>
              <a:rPr lang="en-GB" altLang="zh-CN" sz="600" spc="-65" dirty="0">
                <a:solidFill>
                  <a:srgbClr val="231F20"/>
                </a:solidFill>
                <a:latin typeface="Arial"/>
                <a:cs typeface="Arial"/>
              </a:rPr>
              <a:t>KERB</a:t>
            </a:r>
            <a:r>
              <a:rPr lang="zh-CN" altLang="en-US" sz="600" spc="-65" dirty="0">
                <a:solidFill>
                  <a:srgbClr val="231F20"/>
                </a:solidFill>
                <a:latin typeface="Arial"/>
                <a:cs typeface="Arial"/>
              </a:rPr>
              <a:t>这一平台为他们创收。</a:t>
            </a:r>
            <a:endParaRPr sz="600" dirty="0">
              <a:latin typeface="Calibri"/>
              <a:cs typeface="Calibri"/>
            </a:endParaRPr>
          </a:p>
        </p:txBody>
      </p:sp>
      <p:sp>
        <p:nvSpPr>
          <p:cNvPr id="29" name="object 29"/>
          <p:cNvSpPr txBox="1"/>
          <p:nvPr/>
        </p:nvSpPr>
        <p:spPr>
          <a:xfrm>
            <a:off x="8222639" y="1996023"/>
            <a:ext cx="2193925" cy="1535870"/>
          </a:xfrm>
          <a:prstGeom prst="rect">
            <a:avLst/>
          </a:prstGeom>
        </p:spPr>
        <p:txBody>
          <a:bodyPr vert="horz" wrap="square" lIns="0" tIns="12700" rIns="0" bIns="0" rtlCol="0">
            <a:spAutoFit/>
          </a:bodyPr>
          <a:lstStyle/>
          <a:p>
            <a:pPr marL="12700" marR="69215">
              <a:lnSpc>
                <a:spcPct val="125000"/>
              </a:lnSpc>
              <a:spcBef>
                <a:spcPts val="100"/>
              </a:spcBef>
            </a:pPr>
            <a:r>
              <a:rPr lang="zh-CN" altLang="en-US" sz="600" b="1" spc="-75" dirty="0">
                <a:solidFill>
                  <a:srgbClr val="231F20"/>
                </a:solidFill>
                <a:latin typeface="+mn-ea"/>
                <a:cs typeface="Arial"/>
              </a:rPr>
              <a:t>停车场将面临削减成本和提高使用率的压力</a:t>
            </a:r>
            <a:r>
              <a:rPr lang="zh-CN" altLang="en-US" sz="600" spc="-75" dirty="0">
                <a:solidFill>
                  <a:srgbClr val="231F20"/>
                </a:solidFill>
                <a:latin typeface="+mn-ea"/>
                <a:cs typeface="Arial"/>
              </a:rPr>
              <a:t>。资本密集型停车场更新配备以及持续向四五家全球设备制造商支付许可费的现状，都可能成为历史。</a:t>
            </a:r>
            <a:r>
              <a:rPr lang="en-US" altLang="zh-CN" sz="600" spc="-75" dirty="0" err="1">
                <a:solidFill>
                  <a:srgbClr val="231F20"/>
                </a:solidFill>
                <a:latin typeface="+mn-ea"/>
                <a:cs typeface="Arial"/>
              </a:rPr>
              <a:t>KERB</a:t>
            </a:r>
            <a:r>
              <a:rPr lang="zh-CN" altLang="en-US" sz="600" spc="-75" dirty="0">
                <a:solidFill>
                  <a:srgbClr val="231F20"/>
                </a:solidFill>
                <a:latin typeface="+mn-ea"/>
                <a:cs typeface="Arial"/>
              </a:rPr>
              <a:t>宝箱</a:t>
            </a:r>
            <a:r>
              <a:rPr lang="en-US" altLang="zh-CN" sz="600" spc="-75" dirty="0">
                <a:solidFill>
                  <a:srgbClr val="231F20"/>
                </a:solidFill>
                <a:latin typeface="+mn-ea"/>
                <a:cs typeface="Arial"/>
              </a:rPr>
              <a:t>™(</a:t>
            </a:r>
            <a:r>
              <a:rPr lang="en-US" altLang="zh-CN" sz="600" spc="-75" dirty="0" err="1">
                <a:solidFill>
                  <a:srgbClr val="231F20"/>
                </a:solidFill>
                <a:latin typeface="+mn-ea"/>
                <a:cs typeface="Arial"/>
              </a:rPr>
              <a:t>KERB</a:t>
            </a:r>
            <a:r>
              <a:rPr lang="en-US" altLang="zh-CN" sz="600" spc="-75" dirty="0">
                <a:solidFill>
                  <a:srgbClr val="231F20"/>
                </a:solidFill>
                <a:latin typeface="+mn-ea"/>
                <a:cs typeface="Arial"/>
              </a:rPr>
              <a:t> BOX</a:t>
            </a:r>
            <a:r>
              <a:rPr lang="zh-CN" altLang="en-US" sz="600" spc="-75" dirty="0">
                <a:solidFill>
                  <a:srgbClr val="231F20"/>
                </a:solidFill>
                <a:latin typeface="+mn-ea"/>
                <a:cs typeface="Arial"/>
              </a:rPr>
              <a:t>™</a:t>
            </a:r>
            <a:r>
              <a:rPr lang="en-US" altLang="zh-CN" sz="600" spc="-75" dirty="0">
                <a:solidFill>
                  <a:srgbClr val="231F20"/>
                </a:solidFill>
                <a:latin typeface="+mn-ea"/>
                <a:cs typeface="Arial"/>
              </a:rPr>
              <a:t>)</a:t>
            </a:r>
            <a:r>
              <a:rPr lang="zh-CN" altLang="en-US" sz="600" spc="-75" dirty="0">
                <a:solidFill>
                  <a:srgbClr val="231F20"/>
                </a:solidFill>
                <a:latin typeface="+mn-ea"/>
                <a:cs typeface="Arial"/>
              </a:rPr>
              <a:t>将以仅</a:t>
            </a:r>
            <a:r>
              <a:rPr lang="en-US" altLang="zh-CN" sz="600" spc="-75" dirty="0">
                <a:solidFill>
                  <a:srgbClr val="231F20"/>
                </a:solidFill>
                <a:latin typeface="+mn-ea"/>
                <a:cs typeface="Arial"/>
              </a:rPr>
              <a:t>300</a:t>
            </a:r>
            <a:r>
              <a:rPr lang="zh-CN" altLang="en-US" sz="600" spc="-75" dirty="0">
                <a:solidFill>
                  <a:srgbClr val="231F20"/>
                </a:solidFill>
                <a:latin typeface="+mn-ea"/>
                <a:cs typeface="Arial"/>
              </a:rPr>
              <a:t>美元，既能捕获数据又能完成支付的“数字闸门”取代高达</a:t>
            </a:r>
            <a:r>
              <a:rPr lang="en-US" altLang="zh-CN" sz="600" spc="-75" dirty="0">
                <a:solidFill>
                  <a:srgbClr val="231F20"/>
                </a:solidFill>
                <a:latin typeface="+mn-ea"/>
                <a:cs typeface="Arial"/>
              </a:rPr>
              <a:t>2</a:t>
            </a:r>
            <a:r>
              <a:rPr lang="zh-CN" altLang="en-US" sz="600" spc="-75" dirty="0">
                <a:solidFill>
                  <a:srgbClr val="231F20"/>
                </a:solidFill>
                <a:latin typeface="+mn-ea"/>
                <a:cs typeface="Arial"/>
              </a:rPr>
              <a:t>万美元的实体道闸。</a:t>
            </a:r>
          </a:p>
          <a:p>
            <a:pPr marL="12700" marR="5080">
              <a:lnSpc>
                <a:spcPct val="125000"/>
              </a:lnSpc>
              <a:spcBef>
                <a:spcPts val="300"/>
              </a:spcBef>
            </a:pPr>
            <a:endParaRPr lang="en-GB" altLang="zh-CN" sz="600" spc="-40" dirty="0">
              <a:solidFill>
                <a:srgbClr val="231F20"/>
              </a:solidFill>
              <a:latin typeface="+mn-ea"/>
              <a:cs typeface="Arial"/>
            </a:endParaRPr>
          </a:p>
          <a:p>
            <a:pPr marL="12700" marR="5080">
              <a:lnSpc>
                <a:spcPct val="125000"/>
              </a:lnSpc>
              <a:spcBef>
                <a:spcPts val="300"/>
              </a:spcBef>
            </a:pPr>
            <a:r>
              <a:rPr lang="zh-CN" altLang="en-US" sz="600" b="1" spc="-40" dirty="0">
                <a:solidFill>
                  <a:srgbClr val="231F20"/>
                </a:solidFill>
                <a:latin typeface="+mn-ea"/>
                <a:cs typeface="Arial"/>
              </a:rPr>
              <a:t>零售商场、酒店、体育场馆、教堂等</a:t>
            </a:r>
            <a:r>
              <a:rPr lang="zh-CN" altLang="en-US" sz="600" spc="-40" dirty="0">
                <a:solidFill>
                  <a:srgbClr val="231F20"/>
                </a:solidFill>
                <a:latin typeface="+mn-ea"/>
                <a:cs typeface="Arial"/>
              </a:rPr>
              <a:t>都有自己的停车场，也需要更多地通过停车场创收。</a:t>
            </a:r>
            <a:endParaRPr lang="en-GB" altLang="zh-CN" sz="600" spc="-40" dirty="0">
              <a:solidFill>
                <a:srgbClr val="231F20"/>
              </a:solidFill>
              <a:latin typeface="+mn-ea"/>
              <a:cs typeface="Arial"/>
            </a:endParaRPr>
          </a:p>
          <a:p>
            <a:pPr marL="12700" marR="5080">
              <a:lnSpc>
                <a:spcPct val="125000"/>
              </a:lnSpc>
              <a:spcBef>
                <a:spcPts val="300"/>
              </a:spcBef>
            </a:pPr>
            <a:endParaRPr lang="zh-CN" altLang="en-US" sz="600" spc="-40" dirty="0">
              <a:solidFill>
                <a:srgbClr val="231F20"/>
              </a:solidFill>
              <a:latin typeface="+mn-ea"/>
              <a:cs typeface="Arial"/>
            </a:endParaRPr>
          </a:p>
          <a:p>
            <a:pPr marL="12700" marR="106045">
              <a:lnSpc>
                <a:spcPct val="125000"/>
              </a:lnSpc>
              <a:spcBef>
                <a:spcPts val="300"/>
              </a:spcBef>
            </a:pPr>
            <a:r>
              <a:rPr lang="en-US" altLang="zh-CN" sz="600" b="1" spc="-80" dirty="0" err="1">
                <a:solidFill>
                  <a:srgbClr val="231F20"/>
                </a:solidFill>
                <a:latin typeface="+mn-ea"/>
                <a:cs typeface="Arial"/>
              </a:rPr>
              <a:t>KERB</a:t>
            </a:r>
            <a:r>
              <a:rPr lang="zh-CN" altLang="en-US" sz="600" b="1" spc="-80" dirty="0">
                <a:solidFill>
                  <a:srgbClr val="231F20"/>
                </a:solidFill>
                <a:latin typeface="+mn-ea"/>
                <a:cs typeface="Arial"/>
              </a:rPr>
              <a:t>提出的与全球最大的汽车组织</a:t>
            </a:r>
            <a:r>
              <a:rPr lang="zh-CN" altLang="en-US" sz="600" spc="-80" dirty="0">
                <a:solidFill>
                  <a:srgbClr val="231F20"/>
                </a:solidFill>
                <a:latin typeface="+mn-ea"/>
                <a:cs typeface="Arial"/>
              </a:rPr>
              <a:t>（拥有</a:t>
            </a:r>
            <a:r>
              <a:rPr lang="en-US" altLang="zh-CN" sz="600" spc="-80" dirty="0">
                <a:solidFill>
                  <a:srgbClr val="231F20"/>
                </a:solidFill>
                <a:latin typeface="+mn-ea"/>
                <a:cs typeface="Arial"/>
              </a:rPr>
              <a:t>1</a:t>
            </a:r>
            <a:r>
              <a:rPr lang="zh-CN" altLang="en-US" sz="600" spc="-80" dirty="0">
                <a:solidFill>
                  <a:srgbClr val="231F20"/>
                </a:solidFill>
                <a:latin typeface="+mn-ea"/>
                <a:cs typeface="Arial"/>
              </a:rPr>
              <a:t>亿多会员）成立合资公司的计划，在后</a:t>
            </a:r>
            <a:r>
              <a:rPr lang="en-US" altLang="zh-CN" sz="600" spc="-80" dirty="0" err="1">
                <a:solidFill>
                  <a:srgbClr val="231F20"/>
                </a:solidFill>
                <a:latin typeface="+mn-ea"/>
                <a:cs typeface="Arial"/>
              </a:rPr>
              <a:t>Covid19</a:t>
            </a:r>
            <a:r>
              <a:rPr lang="zh-CN" altLang="en-US" sz="600" spc="-80" dirty="0">
                <a:solidFill>
                  <a:srgbClr val="231F20"/>
                </a:solidFill>
                <a:latin typeface="+mn-ea"/>
                <a:cs typeface="Arial"/>
              </a:rPr>
              <a:t>时代更具现实意义。在</a:t>
            </a:r>
            <a:r>
              <a:rPr lang="en-US" altLang="zh-CN" sz="600" spc="-80" dirty="0">
                <a:solidFill>
                  <a:srgbClr val="231F20"/>
                </a:solidFill>
                <a:latin typeface="+mn-ea"/>
                <a:cs typeface="Arial"/>
              </a:rPr>
              <a:t>21</a:t>
            </a:r>
            <a:r>
              <a:rPr lang="zh-CN" altLang="en-US" sz="600" spc="-80" dirty="0">
                <a:solidFill>
                  <a:srgbClr val="231F20"/>
                </a:solidFill>
                <a:latin typeface="+mn-ea"/>
                <a:cs typeface="Arial"/>
              </a:rPr>
              <a:t>世纪，汽车组织都在努力寻求相关性，都希望把“停车”做成一项服务，在这种情况下孤立经营是非常脆弱的。</a:t>
            </a:r>
          </a:p>
        </p:txBody>
      </p:sp>
      <p:sp>
        <p:nvSpPr>
          <p:cNvPr id="30" name="object 30"/>
          <p:cNvSpPr/>
          <p:nvPr/>
        </p:nvSpPr>
        <p:spPr>
          <a:xfrm>
            <a:off x="5493677" y="3162238"/>
            <a:ext cx="144360" cy="143992"/>
          </a:xfrm>
          <a:prstGeom prst="rect">
            <a:avLst/>
          </a:prstGeom>
          <a:blipFill>
            <a:blip r:embed="rId15" cstate="print"/>
            <a:stretch>
              <a:fillRect/>
            </a:stretch>
          </a:blipFill>
        </p:spPr>
        <p:txBody>
          <a:bodyPr wrap="square" lIns="0" tIns="0" rIns="0" bIns="0" rtlCol="0"/>
          <a:lstStyle/>
          <a:p>
            <a:endParaRPr/>
          </a:p>
        </p:txBody>
      </p:sp>
      <p:sp>
        <p:nvSpPr>
          <p:cNvPr id="31" name="object 31"/>
          <p:cNvSpPr/>
          <p:nvPr/>
        </p:nvSpPr>
        <p:spPr>
          <a:xfrm>
            <a:off x="5490218" y="2031133"/>
            <a:ext cx="138188" cy="144005"/>
          </a:xfrm>
          <a:prstGeom prst="rect">
            <a:avLst/>
          </a:prstGeom>
          <a:blipFill>
            <a:blip r:embed="rId16" cstate="print"/>
            <a:stretch>
              <a:fillRect/>
            </a:stretch>
          </a:blipFill>
        </p:spPr>
        <p:txBody>
          <a:bodyPr wrap="square" lIns="0" tIns="0" rIns="0" bIns="0" rtlCol="0"/>
          <a:lstStyle/>
          <a:p>
            <a:endParaRPr/>
          </a:p>
        </p:txBody>
      </p:sp>
      <p:sp>
        <p:nvSpPr>
          <p:cNvPr id="32" name="object 32"/>
          <p:cNvSpPr/>
          <p:nvPr/>
        </p:nvSpPr>
        <p:spPr>
          <a:xfrm>
            <a:off x="5487132" y="2583265"/>
            <a:ext cx="145478" cy="137160"/>
          </a:xfrm>
          <a:prstGeom prst="rect">
            <a:avLst/>
          </a:prstGeom>
          <a:blipFill>
            <a:blip r:embed="rId17" cstate="print"/>
            <a:stretch>
              <a:fillRect/>
            </a:stretch>
          </a:blipFill>
        </p:spPr>
        <p:txBody>
          <a:bodyPr wrap="square" lIns="0" tIns="0" rIns="0" bIns="0" rtlCol="0"/>
          <a:lstStyle/>
          <a:p>
            <a:endParaRPr/>
          </a:p>
        </p:txBody>
      </p:sp>
      <p:sp>
        <p:nvSpPr>
          <p:cNvPr id="33" name="object 33"/>
          <p:cNvSpPr/>
          <p:nvPr/>
        </p:nvSpPr>
        <p:spPr>
          <a:xfrm>
            <a:off x="8015349" y="2686908"/>
            <a:ext cx="116751" cy="143992"/>
          </a:xfrm>
          <a:prstGeom prst="rect">
            <a:avLst/>
          </a:prstGeom>
          <a:blipFill>
            <a:blip r:embed="rId18" cstate="print"/>
            <a:stretch>
              <a:fillRect/>
            </a:stretch>
          </a:blipFill>
        </p:spPr>
        <p:txBody>
          <a:bodyPr wrap="square" lIns="0" tIns="0" rIns="0" bIns="0" rtlCol="0"/>
          <a:lstStyle/>
          <a:p>
            <a:endParaRPr dirty="0"/>
          </a:p>
        </p:txBody>
      </p:sp>
      <p:sp>
        <p:nvSpPr>
          <p:cNvPr id="34" name="object 34"/>
          <p:cNvSpPr/>
          <p:nvPr/>
        </p:nvSpPr>
        <p:spPr>
          <a:xfrm>
            <a:off x="8015349" y="2045719"/>
            <a:ext cx="134391" cy="137528"/>
          </a:xfrm>
          <a:prstGeom prst="rect">
            <a:avLst/>
          </a:prstGeom>
          <a:blipFill>
            <a:blip r:embed="rId19" cstate="print"/>
            <a:stretch>
              <a:fillRect/>
            </a:stretch>
          </a:blipFill>
        </p:spPr>
        <p:txBody>
          <a:bodyPr wrap="square" lIns="0" tIns="0" rIns="0" bIns="0" rtlCol="0"/>
          <a:lstStyle/>
          <a:p>
            <a:endParaRPr/>
          </a:p>
        </p:txBody>
      </p:sp>
      <p:sp>
        <p:nvSpPr>
          <p:cNvPr id="35" name="object 35"/>
          <p:cNvSpPr/>
          <p:nvPr/>
        </p:nvSpPr>
        <p:spPr>
          <a:xfrm>
            <a:off x="8017605" y="3114595"/>
            <a:ext cx="179273" cy="106807"/>
          </a:xfrm>
          <a:prstGeom prst="rect">
            <a:avLst/>
          </a:prstGeom>
          <a:blipFill>
            <a:blip r:embed="rId20" cstate="print"/>
            <a:stretch>
              <a:fillRect/>
            </a:stretch>
          </a:blipFill>
        </p:spPr>
        <p:txBody>
          <a:bodyPr wrap="square" lIns="0" tIns="0" rIns="0" bIns="0" rtlCol="0"/>
          <a:lstStyle/>
          <a:p>
            <a:endParaRPr/>
          </a:p>
        </p:txBody>
      </p:sp>
      <p:sp>
        <p:nvSpPr>
          <p:cNvPr id="36" name="object 36"/>
          <p:cNvSpPr/>
          <p:nvPr/>
        </p:nvSpPr>
        <p:spPr>
          <a:xfrm>
            <a:off x="7856500" y="5835383"/>
            <a:ext cx="2835502" cy="1724621"/>
          </a:xfrm>
          <a:prstGeom prst="rect">
            <a:avLst/>
          </a:prstGeom>
          <a:blipFill>
            <a:blip r:embed="rId21" cstate="print"/>
            <a:stretch>
              <a:fillRect/>
            </a:stretch>
          </a:blipFill>
        </p:spPr>
        <p:txBody>
          <a:bodyPr wrap="square" lIns="0" tIns="0" rIns="0" bIns="0" rtlCol="0"/>
          <a:lstStyle/>
          <a:p>
            <a:endParaRPr/>
          </a:p>
        </p:txBody>
      </p:sp>
      <p:sp>
        <p:nvSpPr>
          <p:cNvPr id="37" name="object 37"/>
          <p:cNvSpPr/>
          <p:nvPr/>
        </p:nvSpPr>
        <p:spPr>
          <a:xfrm>
            <a:off x="5793143" y="5335793"/>
            <a:ext cx="4629150" cy="0"/>
          </a:xfrm>
          <a:custGeom>
            <a:avLst/>
            <a:gdLst/>
            <a:ahLst/>
            <a:cxnLst/>
            <a:rect l="l" t="t" r="r" b="b"/>
            <a:pathLst>
              <a:path w="4629150">
                <a:moveTo>
                  <a:pt x="0" y="0"/>
                </a:moveTo>
                <a:lnTo>
                  <a:pt x="4628870" y="0"/>
                </a:lnTo>
              </a:path>
            </a:pathLst>
          </a:custGeom>
          <a:ln w="12700">
            <a:solidFill>
              <a:srgbClr val="D1D3D4"/>
            </a:solidFill>
          </a:ln>
        </p:spPr>
        <p:txBody>
          <a:bodyPr wrap="square" lIns="0" tIns="0" rIns="0" bIns="0" rtlCol="0"/>
          <a:lstStyle/>
          <a:p>
            <a:endParaRPr/>
          </a:p>
        </p:txBody>
      </p:sp>
      <p:sp>
        <p:nvSpPr>
          <p:cNvPr id="38" name="object 38"/>
          <p:cNvSpPr txBox="1"/>
          <p:nvPr/>
        </p:nvSpPr>
        <p:spPr>
          <a:xfrm>
            <a:off x="5450879" y="5247588"/>
            <a:ext cx="284480" cy="162560"/>
          </a:xfrm>
          <a:prstGeom prst="rect">
            <a:avLst/>
          </a:prstGeom>
        </p:spPr>
        <p:txBody>
          <a:bodyPr vert="horz" wrap="square" lIns="0" tIns="12700" rIns="0" bIns="0" rtlCol="0">
            <a:spAutoFit/>
          </a:bodyPr>
          <a:lstStyle/>
          <a:p>
            <a:pPr marL="12700">
              <a:lnSpc>
                <a:spcPct val="100000"/>
              </a:lnSpc>
              <a:spcBef>
                <a:spcPts val="100"/>
              </a:spcBef>
            </a:pPr>
            <a:r>
              <a:rPr sz="900" b="1" spc="-50" dirty="0">
                <a:solidFill>
                  <a:srgbClr val="F15C60"/>
                </a:solidFill>
                <a:latin typeface="Arial"/>
                <a:cs typeface="Arial"/>
              </a:rPr>
              <a:t>H</a:t>
            </a:r>
            <a:r>
              <a:rPr sz="900" b="1" spc="-60" dirty="0">
                <a:solidFill>
                  <a:srgbClr val="F15C60"/>
                </a:solidFill>
                <a:latin typeface="Arial"/>
                <a:cs typeface="Arial"/>
              </a:rPr>
              <a:t>OW</a:t>
            </a:r>
            <a:endParaRPr sz="900">
              <a:latin typeface="Arial"/>
              <a:cs typeface="Arial"/>
            </a:endParaRPr>
          </a:p>
        </p:txBody>
      </p:sp>
      <p:sp>
        <p:nvSpPr>
          <p:cNvPr id="39" name="object 39"/>
          <p:cNvSpPr txBox="1"/>
          <p:nvPr/>
        </p:nvSpPr>
        <p:spPr>
          <a:xfrm>
            <a:off x="5721867" y="5485132"/>
            <a:ext cx="2216150" cy="1503232"/>
          </a:xfrm>
          <a:prstGeom prst="rect">
            <a:avLst/>
          </a:prstGeom>
        </p:spPr>
        <p:txBody>
          <a:bodyPr vert="horz" wrap="square" lIns="0" tIns="12700" rIns="0" bIns="0" rtlCol="0">
            <a:spAutoFit/>
          </a:bodyPr>
          <a:lstStyle/>
          <a:p>
            <a:pPr marL="12700" marR="8255">
              <a:lnSpc>
                <a:spcPct val="125000"/>
              </a:lnSpc>
              <a:spcBef>
                <a:spcPts val="100"/>
              </a:spcBef>
            </a:pPr>
            <a:r>
              <a:rPr lang="zh-CN" altLang="en-US" sz="600" spc="-60" dirty="0">
                <a:solidFill>
                  <a:srgbClr val="231F20"/>
                </a:solidFill>
                <a:latin typeface="Arial"/>
                <a:cs typeface="Arial"/>
              </a:rPr>
              <a:t>在全球范围内具有巨大的停车和出行潜力的</a:t>
            </a:r>
            <a:r>
              <a:rPr lang="zh-CN" altLang="en-US" sz="600" b="1" spc="-60" dirty="0">
                <a:solidFill>
                  <a:srgbClr val="231F20"/>
                </a:solidFill>
                <a:latin typeface="Arial"/>
                <a:cs typeface="Arial"/>
              </a:rPr>
              <a:t>强势品牌</a:t>
            </a:r>
            <a:r>
              <a:rPr lang="zh-CN" altLang="en-US" sz="600" spc="-60" dirty="0">
                <a:solidFill>
                  <a:srgbClr val="231F20"/>
                </a:solidFill>
                <a:latin typeface="Arial"/>
                <a:cs typeface="Arial"/>
              </a:rPr>
              <a:t>。</a:t>
            </a:r>
          </a:p>
          <a:p>
            <a:pPr marL="12700" marR="33655">
              <a:lnSpc>
                <a:spcPct val="125000"/>
              </a:lnSpc>
              <a:spcBef>
                <a:spcPts val="300"/>
              </a:spcBef>
            </a:pPr>
            <a:endParaRPr lang="en-GB" sz="600" spc="-50" dirty="0">
              <a:solidFill>
                <a:srgbClr val="231F20"/>
              </a:solidFill>
              <a:latin typeface="Arial"/>
              <a:cs typeface="Arial"/>
            </a:endParaRPr>
          </a:p>
          <a:p>
            <a:pPr marL="12700" marR="33655">
              <a:lnSpc>
                <a:spcPct val="125000"/>
              </a:lnSpc>
              <a:spcBef>
                <a:spcPts val="300"/>
              </a:spcBef>
            </a:pPr>
            <a:r>
              <a:rPr lang="zh-CN" altLang="en-US" sz="600" b="1" spc="-20" dirty="0">
                <a:solidFill>
                  <a:srgbClr val="231F20"/>
                </a:solidFill>
                <a:cs typeface="Calibri"/>
              </a:rPr>
              <a:t>一流的技术平台</a:t>
            </a:r>
            <a:r>
              <a:rPr lang="zh-CN" altLang="en-US" sz="600" spc="-20" dirty="0">
                <a:solidFill>
                  <a:srgbClr val="231F20"/>
                </a:solidFill>
                <a:cs typeface="Calibri"/>
              </a:rPr>
              <a:t>，满足所有车辆类型的需求。</a:t>
            </a:r>
            <a:r>
              <a:rPr lang="en-US" altLang="zh-CN" sz="600" spc="-20" dirty="0" err="1">
                <a:solidFill>
                  <a:srgbClr val="231F20"/>
                </a:solidFill>
                <a:cs typeface="Calibri"/>
              </a:rPr>
              <a:t>KERB</a:t>
            </a:r>
            <a:r>
              <a:rPr lang="zh-CN" altLang="en-US" sz="600" spc="-20" dirty="0">
                <a:solidFill>
                  <a:srgbClr val="231F20"/>
                </a:solidFill>
                <a:cs typeface="Calibri"/>
              </a:rPr>
              <a:t>已经上线、建成并准备在全球范围内迅速推广。</a:t>
            </a:r>
            <a:endParaRPr sz="600" dirty="0">
              <a:latin typeface="Calibri"/>
              <a:cs typeface="Calibri"/>
            </a:endParaRPr>
          </a:p>
          <a:p>
            <a:pPr marL="12700" marR="5080">
              <a:lnSpc>
                <a:spcPct val="125000"/>
              </a:lnSpc>
              <a:spcBef>
                <a:spcPts val="300"/>
              </a:spcBef>
            </a:pPr>
            <a:endParaRPr lang="en-GB" altLang="zh-CN" sz="600" spc="-10" dirty="0">
              <a:solidFill>
                <a:srgbClr val="231F20"/>
              </a:solidFill>
              <a:cs typeface="Calibri"/>
            </a:endParaRPr>
          </a:p>
          <a:p>
            <a:pPr marL="12700" marR="5080">
              <a:lnSpc>
                <a:spcPct val="125000"/>
              </a:lnSpc>
              <a:spcBef>
                <a:spcPts val="300"/>
              </a:spcBef>
            </a:pPr>
            <a:r>
              <a:rPr lang="zh-CN" altLang="en-US" sz="600" spc="-10" dirty="0">
                <a:solidFill>
                  <a:srgbClr val="231F20"/>
                </a:solidFill>
                <a:cs typeface="Calibri"/>
              </a:rPr>
              <a:t>低成本的专利</a:t>
            </a:r>
            <a:r>
              <a:rPr lang="en-GB" altLang="zh-CN" sz="600" b="1" spc="-10" dirty="0">
                <a:solidFill>
                  <a:srgbClr val="231F20"/>
                </a:solidFill>
                <a:cs typeface="Calibri"/>
              </a:rPr>
              <a:t>KERB</a:t>
            </a:r>
            <a:r>
              <a:rPr lang="zh-CN" altLang="en-US" sz="600" b="1" spc="-10" dirty="0">
                <a:solidFill>
                  <a:srgbClr val="231F20"/>
                </a:solidFill>
                <a:cs typeface="Calibri"/>
              </a:rPr>
              <a:t>宝箱</a:t>
            </a:r>
            <a:r>
              <a:rPr lang="zh-CN" altLang="en-US" sz="600" spc="-10" dirty="0">
                <a:solidFill>
                  <a:srgbClr val="231F20"/>
                </a:solidFill>
                <a:cs typeface="Calibri"/>
              </a:rPr>
              <a:t>（</a:t>
            </a:r>
            <a:r>
              <a:rPr lang="en-US" altLang="zh-CN" sz="600" b="1" spc="-10" dirty="0" err="1">
                <a:solidFill>
                  <a:srgbClr val="231F20"/>
                </a:solidFill>
                <a:cs typeface="Calibri"/>
              </a:rPr>
              <a:t>KERB</a:t>
            </a:r>
            <a:r>
              <a:rPr lang="en-US" altLang="zh-CN" sz="600" b="1" spc="-10" dirty="0">
                <a:solidFill>
                  <a:srgbClr val="231F20"/>
                </a:solidFill>
                <a:cs typeface="Calibri"/>
              </a:rPr>
              <a:t> Box™</a:t>
            </a:r>
            <a:r>
              <a:rPr lang="zh-CN" altLang="en-US" sz="600" spc="-10" dirty="0">
                <a:solidFill>
                  <a:srgbClr val="231F20"/>
                </a:solidFill>
                <a:cs typeface="Calibri"/>
              </a:rPr>
              <a:t>）</a:t>
            </a:r>
            <a:r>
              <a:rPr lang="zh-CN" altLang="en-US" sz="600" b="1" spc="-10" dirty="0">
                <a:solidFill>
                  <a:srgbClr val="231F20"/>
                </a:solidFill>
                <a:cs typeface="Calibri"/>
              </a:rPr>
              <a:t>硬件附件</a:t>
            </a:r>
            <a:r>
              <a:rPr lang="zh-CN" altLang="en-US" sz="600" spc="-10" dirty="0">
                <a:solidFill>
                  <a:srgbClr val="231F20"/>
                </a:solidFill>
                <a:cs typeface="Calibri"/>
              </a:rPr>
              <a:t>实现了 “</a:t>
            </a:r>
            <a:r>
              <a:rPr lang="zh-CN" altLang="en-US" sz="600" b="1" spc="-10" dirty="0">
                <a:solidFill>
                  <a:srgbClr val="231F20"/>
                </a:solidFill>
                <a:cs typeface="Calibri"/>
              </a:rPr>
              <a:t>数字闸门</a:t>
            </a:r>
            <a:r>
              <a:rPr lang="zh-CN" altLang="en-US" sz="600" spc="-10" dirty="0">
                <a:solidFill>
                  <a:srgbClr val="231F20"/>
                </a:solidFill>
                <a:cs typeface="Calibri"/>
              </a:rPr>
              <a:t>”以</a:t>
            </a:r>
            <a:r>
              <a:rPr lang="zh-CN" altLang="en-US" sz="600" b="1" spc="-10" dirty="0">
                <a:solidFill>
                  <a:srgbClr val="231F20"/>
                </a:solidFill>
                <a:cs typeface="Calibri"/>
              </a:rPr>
              <a:t>取代</a:t>
            </a:r>
            <a:r>
              <a:rPr lang="en-US" altLang="zh-CN" sz="600" b="1" spc="-10" dirty="0">
                <a:solidFill>
                  <a:srgbClr val="231F20"/>
                </a:solidFill>
                <a:cs typeface="Calibri"/>
              </a:rPr>
              <a:t>20</a:t>
            </a:r>
            <a:r>
              <a:rPr lang="zh-CN" altLang="en-US" sz="600" b="1" spc="-10" dirty="0">
                <a:solidFill>
                  <a:srgbClr val="231F20"/>
                </a:solidFill>
                <a:cs typeface="Calibri"/>
              </a:rPr>
              <a:t>世纪的机械道闸</a:t>
            </a:r>
            <a:r>
              <a:rPr lang="zh-CN" altLang="en-US" sz="600" spc="-10" dirty="0">
                <a:solidFill>
                  <a:srgbClr val="231F20"/>
                </a:solidFill>
                <a:cs typeface="Calibri"/>
              </a:rPr>
              <a:t>、纸质票和昂贵的收费站。</a:t>
            </a:r>
          </a:p>
          <a:p>
            <a:pPr marL="12700" marR="55244">
              <a:lnSpc>
                <a:spcPct val="125000"/>
              </a:lnSpc>
              <a:spcBef>
                <a:spcPts val="300"/>
              </a:spcBef>
            </a:pPr>
            <a:endParaRPr lang="en-GB" altLang="zh-CN" sz="600" spc="-60" dirty="0">
              <a:solidFill>
                <a:srgbClr val="231F20"/>
              </a:solidFill>
              <a:latin typeface="Arial"/>
              <a:cs typeface="Arial"/>
            </a:endParaRPr>
          </a:p>
          <a:p>
            <a:pPr marL="12700" marR="55244">
              <a:lnSpc>
                <a:spcPct val="125000"/>
              </a:lnSpc>
              <a:spcBef>
                <a:spcPts val="300"/>
              </a:spcBef>
            </a:pPr>
            <a:r>
              <a:rPr lang="zh-CN" altLang="en-US" sz="600" b="1" spc="-60" dirty="0">
                <a:solidFill>
                  <a:srgbClr val="231F20"/>
                </a:solidFill>
                <a:latin typeface="Arial"/>
                <a:cs typeface="Arial"/>
              </a:rPr>
              <a:t>卓越的领导团队</a:t>
            </a:r>
            <a:r>
              <a:rPr lang="zh-CN" altLang="en-US" sz="600" spc="-60" dirty="0">
                <a:solidFill>
                  <a:srgbClr val="231F20"/>
                </a:solidFill>
                <a:latin typeface="Arial"/>
                <a:cs typeface="Arial"/>
              </a:rPr>
              <a:t>，深厚的国际经验。</a:t>
            </a:r>
            <a:r>
              <a:rPr lang="en-US" altLang="zh-CN" sz="600" spc="-60" dirty="0" err="1">
                <a:solidFill>
                  <a:srgbClr val="231F20"/>
                </a:solidFill>
                <a:latin typeface="Arial"/>
                <a:cs typeface="Arial"/>
              </a:rPr>
              <a:t>KERB</a:t>
            </a:r>
            <a:r>
              <a:rPr lang="zh-CN" altLang="en-US" sz="600" spc="-60" dirty="0">
                <a:solidFill>
                  <a:srgbClr val="231F20"/>
                </a:solidFill>
                <a:latin typeface="Arial"/>
                <a:cs typeface="Arial"/>
              </a:rPr>
              <a:t>的领导层曾执行过全球共享服务和共享公司模式，包括市场基础设施、共享服务、外包和自营合资企业。</a:t>
            </a:r>
            <a:endParaRPr sz="600" dirty="0">
              <a:latin typeface="Calibri"/>
              <a:cs typeface="Calibri"/>
            </a:endParaRPr>
          </a:p>
        </p:txBody>
      </p:sp>
      <p:sp>
        <p:nvSpPr>
          <p:cNvPr id="40" name="object 40"/>
          <p:cNvSpPr txBox="1"/>
          <p:nvPr/>
        </p:nvSpPr>
        <p:spPr>
          <a:xfrm>
            <a:off x="8222639" y="5431330"/>
            <a:ext cx="2203450" cy="231474"/>
          </a:xfrm>
          <a:prstGeom prst="rect">
            <a:avLst/>
          </a:prstGeom>
        </p:spPr>
        <p:txBody>
          <a:bodyPr vert="horz" wrap="square" lIns="0" tIns="12700" rIns="0" bIns="0" rtlCol="0">
            <a:spAutoFit/>
          </a:bodyPr>
          <a:lstStyle/>
          <a:p>
            <a:pPr marL="12700" marR="5080">
              <a:lnSpc>
                <a:spcPct val="125000"/>
              </a:lnSpc>
              <a:spcBef>
                <a:spcPts val="100"/>
              </a:spcBef>
            </a:pPr>
            <a:r>
              <a:rPr lang="zh-CN" altLang="en-US" sz="600" spc="-45" dirty="0">
                <a:solidFill>
                  <a:srgbClr val="231F20"/>
                </a:solidFill>
                <a:latin typeface="Arial"/>
                <a:cs typeface="Arial"/>
              </a:rPr>
              <a:t>来自全球科技公司、全球地产集团、投行、移动组织和地方政府的</a:t>
            </a:r>
            <a:r>
              <a:rPr lang="zh-CN" altLang="en-US" sz="600" b="1" spc="-45" dirty="0">
                <a:solidFill>
                  <a:srgbClr val="231F20"/>
                </a:solidFill>
                <a:latin typeface="Arial"/>
                <a:cs typeface="Arial"/>
              </a:rPr>
              <a:t>高水准股东</a:t>
            </a:r>
            <a:r>
              <a:rPr lang="zh-CN" altLang="en-US" sz="600" spc="-45" dirty="0">
                <a:solidFill>
                  <a:srgbClr val="231F20"/>
                </a:solidFill>
                <a:latin typeface="Arial"/>
                <a:cs typeface="Arial"/>
              </a:rPr>
              <a:t>，也是专长于全球推广的封闭型控股公司的顾问。</a:t>
            </a:r>
          </a:p>
        </p:txBody>
      </p:sp>
      <p:sp>
        <p:nvSpPr>
          <p:cNvPr id="41" name="object 41"/>
          <p:cNvSpPr/>
          <p:nvPr/>
        </p:nvSpPr>
        <p:spPr>
          <a:xfrm>
            <a:off x="5494852" y="5483875"/>
            <a:ext cx="144310" cy="144005"/>
          </a:xfrm>
          <a:prstGeom prst="rect">
            <a:avLst/>
          </a:prstGeom>
          <a:blipFill>
            <a:blip r:embed="rId22" cstate="print"/>
            <a:stretch>
              <a:fillRect/>
            </a:stretch>
          </a:blipFill>
        </p:spPr>
        <p:txBody>
          <a:bodyPr wrap="square" lIns="0" tIns="0" rIns="0" bIns="0" rtlCol="0"/>
          <a:lstStyle/>
          <a:p>
            <a:endParaRPr/>
          </a:p>
        </p:txBody>
      </p:sp>
      <p:sp>
        <p:nvSpPr>
          <p:cNvPr id="42" name="object 42"/>
          <p:cNvSpPr/>
          <p:nvPr/>
        </p:nvSpPr>
        <p:spPr>
          <a:xfrm>
            <a:off x="5497025" y="6234131"/>
            <a:ext cx="144326" cy="163436"/>
          </a:xfrm>
          <a:prstGeom prst="rect">
            <a:avLst/>
          </a:prstGeom>
          <a:blipFill>
            <a:blip r:embed="rId23" cstate="print"/>
            <a:stretch>
              <a:fillRect/>
            </a:stretch>
          </a:blipFill>
        </p:spPr>
        <p:txBody>
          <a:bodyPr wrap="square" lIns="0" tIns="0" rIns="0" bIns="0" rtlCol="0"/>
          <a:lstStyle/>
          <a:p>
            <a:endParaRPr/>
          </a:p>
        </p:txBody>
      </p:sp>
      <p:sp>
        <p:nvSpPr>
          <p:cNvPr id="43" name="object 43"/>
          <p:cNvSpPr/>
          <p:nvPr/>
        </p:nvSpPr>
        <p:spPr>
          <a:xfrm>
            <a:off x="5534554" y="6643319"/>
            <a:ext cx="145135" cy="144005"/>
          </a:xfrm>
          <a:prstGeom prst="rect">
            <a:avLst/>
          </a:prstGeom>
          <a:blipFill>
            <a:blip r:embed="rId24" cstate="print"/>
            <a:stretch>
              <a:fillRect/>
            </a:stretch>
          </a:blipFill>
        </p:spPr>
        <p:txBody>
          <a:bodyPr wrap="square" lIns="0" tIns="0" rIns="0" bIns="0" rtlCol="0"/>
          <a:lstStyle/>
          <a:p>
            <a:endParaRPr/>
          </a:p>
        </p:txBody>
      </p:sp>
      <p:sp>
        <p:nvSpPr>
          <p:cNvPr id="44" name="object 44"/>
          <p:cNvSpPr/>
          <p:nvPr/>
        </p:nvSpPr>
        <p:spPr>
          <a:xfrm>
            <a:off x="8019823" y="5476607"/>
            <a:ext cx="162457" cy="162280"/>
          </a:xfrm>
          <a:prstGeom prst="rect">
            <a:avLst/>
          </a:prstGeom>
          <a:blipFill>
            <a:blip r:embed="rId25" cstate="print"/>
            <a:stretch>
              <a:fillRect/>
            </a:stretch>
          </a:blipFill>
        </p:spPr>
        <p:txBody>
          <a:bodyPr wrap="square" lIns="0" tIns="0" rIns="0" bIns="0" rtlCol="0"/>
          <a:lstStyle/>
          <a:p>
            <a:endParaRPr/>
          </a:p>
        </p:txBody>
      </p:sp>
      <p:sp>
        <p:nvSpPr>
          <p:cNvPr id="45" name="object 45"/>
          <p:cNvSpPr/>
          <p:nvPr/>
        </p:nvSpPr>
        <p:spPr>
          <a:xfrm>
            <a:off x="5508810" y="5830162"/>
            <a:ext cx="142570" cy="142557"/>
          </a:xfrm>
          <a:prstGeom prst="rect">
            <a:avLst/>
          </a:prstGeom>
          <a:blipFill>
            <a:blip r:embed="rId26" cstate="print"/>
            <a:stretch>
              <a:fillRect/>
            </a:stretch>
          </a:blipFill>
        </p:spPr>
        <p:txBody>
          <a:bodyPr wrap="square" lIns="0" tIns="0" rIns="0" bIns="0" rtlCol="0"/>
          <a:lstStyle/>
          <a:p>
            <a:endParaRPr/>
          </a:p>
        </p:txBody>
      </p:sp>
      <p:sp>
        <p:nvSpPr>
          <p:cNvPr id="46" name="object 46"/>
          <p:cNvSpPr/>
          <p:nvPr/>
        </p:nvSpPr>
        <p:spPr>
          <a:xfrm>
            <a:off x="6758343" y="3980255"/>
            <a:ext cx="3663950" cy="0"/>
          </a:xfrm>
          <a:custGeom>
            <a:avLst/>
            <a:gdLst/>
            <a:ahLst/>
            <a:cxnLst/>
            <a:rect l="l" t="t" r="r" b="b"/>
            <a:pathLst>
              <a:path w="3663950">
                <a:moveTo>
                  <a:pt x="0" y="0"/>
                </a:moveTo>
                <a:lnTo>
                  <a:pt x="3663670" y="0"/>
                </a:lnTo>
              </a:path>
            </a:pathLst>
          </a:custGeom>
          <a:ln w="12700">
            <a:solidFill>
              <a:srgbClr val="D1D3D4"/>
            </a:solidFill>
          </a:ln>
        </p:spPr>
        <p:txBody>
          <a:bodyPr wrap="square" lIns="0" tIns="0" rIns="0" bIns="0" rtlCol="0"/>
          <a:lstStyle/>
          <a:p>
            <a:endParaRPr/>
          </a:p>
        </p:txBody>
      </p:sp>
      <p:sp>
        <p:nvSpPr>
          <p:cNvPr id="47" name="object 47"/>
          <p:cNvSpPr txBox="1"/>
          <p:nvPr/>
        </p:nvSpPr>
        <p:spPr>
          <a:xfrm>
            <a:off x="5450879" y="3892036"/>
            <a:ext cx="1231265" cy="151323"/>
          </a:xfrm>
          <a:prstGeom prst="rect">
            <a:avLst/>
          </a:prstGeom>
        </p:spPr>
        <p:txBody>
          <a:bodyPr vert="horz" wrap="square" lIns="0" tIns="12700" rIns="0" bIns="0" rtlCol="0">
            <a:spAutoFit/>
          </a:bodyPr>
          <a:lstStyle/>
          <a:p>
            <a:pPr marL="12700">
              <a:lnSpc>
                <a:spcPct val="100000"/>
              </a:lnSpc>
              <a:spcBef>
                <a:spcPts val="100"/>
              </a:spcBef>
            </a:pPr>
            <a:r>
              <a:rPr lang="en-GB" altLang="zh-CN" sz="900" b="1" spc="-60" dirty="0">
                <a:solidFill>
                  <a:srgbClr val="F15C60"/>
                </a:solidFill>
                <a:latin typeface="Microsoft YaHei UI" panose="020B0503020204020204" pitchFamily="34" charset="-122"/>
                <a:ea typeface="Microsoft YaHei UI" panose="020B0503020204020204" pitchFamily="34" charset="-122"/>
                <a:cs typeface="Arial"/>
              </a:rPr>
              <a:t>KERB</a:t>
            </a:r>
            <a:r>
              <a:rPr lang="zh-CN" altLang="en-US" sz="900" b="1" spc="-60" dirty="0">
                <a:solidFill>
                  <a:srgbClr val="F15C60"/>
                </a:solidFill>
                <a:latin typeface="Microsoft YaHei UI" panose="020B0503020204020204" pitchFamily="34" charset="-122"/>
                <a:ea typeface="Microsoft YaHei UI" panose="020B0503020204020204" pitchFamily="34" charset="-122"/>
                <a:cs typeface="Arial"/>
              </a:rPr>
              <a:t>的全球合作业务</a:t>
            </a:r>
            <a:r>
              <a:rPr lang="en-GB" altLang="zh-CN" sz="900" b="1" spc="-60" dirty="0">
                <a:solidFill>
                  <a:srgbClr val="F15C60"/>
                </a:solidFill>
                <a:latin typeface="Microsoft YaHei UI" panose="020B0503020204020204" pitchFamily="34" charset="-122"/>
                <a:ea typeface="Microsoft YaHei UI" panose="020B0503020204020204" pitchFamily="34" charset="-122"/>
                <a:cs typeface="Arial"/>
              </a:rPr>
              <a:t> </a:t>
            </a:r>
            <a:endParaRPr sz="900" dirty="0">
              <a:latin typeface="Arial"/>
              <a:cs typeface="Arial"/>
            </a:endParaRPr>
          </a:p>
        </p:txBody>
      </p:sp>
      <p:sp>
        <p:nvSpPr>
          <p:cNvPr id="48" name="object 48"/>
          <p:cNvSpPr txBox="1"/>
          <p:nvPr/>
        </p:nvSpPr>
        <p:spPr>
          <a:xfrm>
            <a:off x="5709220" y="3973316"/>
            <a:ext cx="2089785" cy="1176797"/>
          </a:xfrm>
          <a:prstGeom prst="rect">
            <a:avLst/>
          </a:prstGeom>
        </p:spPr>
        <p:txBody>
          <a:bodyPr vert="horz" wrap="square" lIns="0" tIns="12700" rIns="0" bIns="0" rtlCol="0">
            <a:spAutoFit/>
          </a:bodyPr>
          <a:lstStyle/>
          <a:p>
            <a:pPr marL="12700" marR="57150">
              <a:lnSpc>
                <a:spcPct val="125000"/>
              </a:lnSpc>
              <a:spcBef>
                <a:spcPts val="100"/>
              </a:spcBef>
            </a:pPr>
            <a:endParaRPr lang="en-GB" altLang="zh-CN" sz="700" spc="-60" dirty="0">
              <a:solidFill>
                <a:srgbClr val="231F20"/>
              </a:solidFill>
              <a:latin typeface="+mn-ea"/>
              <a:cs typeface="Arial"/>
            </a:endParaRPr>
          </a:p>
          <a:p>
            <a:pPr marL="12700" marR="57150">
              <a:lnSpc>
                <a:spcPct val="125000"/>
              </a:lnSpc>
              <a:spcBef>
                <a:spcPts val="100"/>
              </a:spcBef>
            </a:pPr>
            <a:r>
              <a:rPr lang="zh-CN" altLang="en-US" sz="600" b="1" spc="-60" dirty="0">
                <a:solidFill>
                  <a:srgbClr val="231F20"/>
                </a:solidFill>
                <a:latin typeface="+mn-ea"/>
                <a:cs typeface="Arial"/>
              </a:rPr>
              <a:t>丰田</a:t>
            </a:r>
            <a:r>
              <a:rPr lang="zh-CN" altLang="en-US" sz="600" spc="-60" dirty="0">
                <a:solidFill>
                  <a:srgbClr val="231F20"/>
                </a:solidFill>
                <a:latin typeface="+mn-ea"/>
                <a:cs typeface="Arial"/>
              </a:rPr>
              <a:t>，已签订全球谅解备忘录，打造车载版</a:t>
            </a:r>
            <a:r>
              <a:rPr lang="en-US" altLang="zh-CN" sz="600" spc="-60" dirty="0" err="1">
                <a:solidFill>
                  <a:srgbClr val="231F20"/>
                </a:solidFill>
                <a:latin typeface="+mn-ea"/>
                <a:cs typeface="Arial"/>
              </a:rPr>
              <a:t>KERB</a:t>
            </a:r>
            <a:r>
              <a:rPr lang="zh-CN" altLang="en-US" sz="600" spc="-60" dirty="0">
                <a:solidFill>
                  <a:srgbClr val="231F20"/>
                </a:solidFill>
                <a:latin typeface="+mn-ea"/>
                <a:cs typeface="Arial"/>
              </a:rPr>
              <a:t>。</a:t>
            </a:r>
          </a:p>
          <a:p>
            <a:pPr marL="12700" marR="12065">
              <a:lnSpc>
                <a:spcPct val="125000"/>
              </a:lnSpc>
              <a:spcBef>
                <a:spcPts val="400"/>
              </a:spcBef>
            </a:pPr>
            <a:endParaRPr lang="en-GB" altLang="zh-CN" sz="700" spc="-45" dirty="0">
              <a:solidFill>
                <a:srgbClr val="231F20"/>
              </a:solidFill>
              <a:latin typeface="Arial"/>
              <a:cs typeface="Arial"/>
            </a:endParaRPr>
          </a:p>
          <a:p>
            <a:pPr marL="12700" marR="12065">
              <a:lnSpc>
                <a:spcPct val="125000"/>
              </a:lnSpc>
              <a:spcBef>
                <a:spcPts val="400"/>
              </a:spcBef>
            </a:pPr>
            <a:r>
              <a:rPr lang="en-GB" altLang="zh-CN" sz="600" b="1" spc="-45" dirty="0" err="1">
                <a:solidFill>
                  <a:srgbClr val="231F20"/>
                </a:solidFill>
                <a:latin typeface="+mn-ea"/>
                <a:cs typeface="Arial"/>
              </a:rPr>
              <a:t>IWG</a:t>
            </a:r>
            <a:r>
              <a:rPr lang="en-US" altLang="zh-CN" sz="600" b="1" spc="-45" dirty="0">
                <a:solidFill>
                  <a:srgbClr val="231F20"/>
                </a:solidFill>
                <a:latin typeface="+mn-ea"/>
                <a:cs typeface="Arial"/>
              </a:rPr>
              <a:t>/</a:t>
            </a:r>
            <a:r>
              <a:rPr lang="zh-CN" altLang="en-US" sz="600" b="1" spc="-45" dirty="0">
                <a:solidFill>
                  <a:srgbClr val="231F20"/>
                </a:solidFill>
                <a:latin typeface="+mn-ea"/>
                <a:cs typeface="Arial"/>
              </a:rPr>
              <a:t>雷格斯</a:t>
            </a:r>
            <a:r>
              <a:rPr lang="zh-CN" altLang="en-US" sz="600" spc="-45" dirty="0">
                <a:solidFill>
                  <a:srgbClr val="231F20"/>
                </a:solidFill>
                <a:latin typeface="+mn-ea"/>
                <a:cs typeface="Arial"/>
              </a:rPr>
              <a:t>，正在进行澳大利亚</a:t>
            </a:r>
            <a:r>
              <a:rPr lang="en-US" altLang="zh-CN" sz="600" spc="-45" dirty="0">
                <a:solidFill>
                  <a:srgbClr val="231F20"/>
                </a:solidFill>
                <a:latin typeface="+mn-ea"/>
                <a:cs typeface="Arial"/>
              </a:rPr>
              <a:t>+</a:t>
            </a:r>
            <a:r>
              <a:rPr lang="zh-CN" altLang="en-US" sz="600" spc="-45" dirty="0">
                <a:solidFill>
                  <a:srgbClr val="231F20"/>
                </a:solidFill>
                <a:latin typeface="+mn-ea"/>
                <a:cs typeface="Arial"/>
              </a:rPr>
              <a:t>马来西亚的概念验证，以期在全球</a:t>
            </a:r>
            <a:r>
              <a:rPr lang="en-US" altLang="zh-CN" sz="600" spc="-45" dirty="0">
                <a:solidFill>
                  <a:srgbClr val="231F20"/>
                </a:solidFill>
                <a:latin typeface="+mn-ea"/>
                <a:cs typeface="Arial"/>
              </a:rPr>
              <a:t>3,500</a:t>
            </a:r>
            <a:r>
              <a:rPr lang="zh-CN" altLang="en-US" sz="600" spc="-45" dirty="0">
                <a:solidFill>
                  <a:srgbClr val="231F20"/>
                </a:solidFill>
                <a:latin typeface="+mn-ea"/>
                <a:cs typeface="Arial"/>
              </a:rPr>
              <a:t>个</a:t>
            </a:r>
            <a:r>
              <a:rPr lang="en-US" altLang="zh-CN" sz="600" spc="-45" dirty="0" err="1">
                <a:solidFill>
                  <a:srgbClr val="231F20"/>
                </a:solidFill>
                <a:latin typeface="+mn-ea"/>
                <a:cs typeface="Arial"/>
              </a:rPr>
              <a:t>IWG</a:t>
            </a:r>
            <a:r>
              <a:rPr lang="zh-CN" altLang="en-US" sz="600" spc="-45" dirty="0">
                <a:solidFill>
                  <a:srgbClr val="231F20"/>
                </a:solidFill>
                <a:latin typeface="+mn-ea"/>
                <a:cs typeface="Arial"/>
              </a:rPr>
              <a:t>站点推出</a:t>
            </a:r>
            <a:r>
              <a:rPr lang="en-US" altLang="zh-CN" sz="600" spc="-45" dirty="0" err="1">
                <a:solidFill>
                  <a:srgbClr val="231F20"/>
                </a:solidFill>
                <a:latin typeface="+mn-ea"/>
                <a:cs typeface="Arial"/>
              </a:rPr>
              <a:t>KERB</a:t>
            </a:r>
            <a:r>
              <a:rPr lang="zh-CN" altLang="en-US" sz="600" spc="-45" dirty="0">
                <a:solidFill>
                  <a:srgbClr val="231F20"/>
                </a:solidFill>
                <a:latin typeface="+mn-ea"/>
                <a:cs typeface="Arial"/>
              </a:rPr>
              <a:t>。</a:t>
            </a:r>
          </a:p>
          <a:p>
            <a:pPr marL="12700" marR="5080">
              <a:lnSpc>
                <a:spcPct val="125000"/>
              </a:lnSpc>
              <a:spcBef>
                <a:spcPts val="400"/>
              </a:spcBef>
            </a:pPr>
            <a:endParaRPr lang="en-GB" altLang="zh-CN" sz="600" spc="20" dirty="0">
              <a:solidFill>
                <a:srgbClr val="231F20"/>
              </a:solidFill>
              <a:latin typeface="+mn-ea"/>
              <a:cs typeface="Calibri"/>
            </a:endParaRPr>
          </a:p>
          <a:p>
            <a:pPr marL="12700" marR="5080">
              <a:lnSpc>
                <a:spcPct val="125000"/>
              </a:lnSpc>
              <a:spcBef>
                <a:spcPts val="400"/>
              </a:spcBef>
            </a:pPr>
            <a:r>
              <a:rPr lang="zh-CN" altLang="en-US" sz="600" spc="20" dirty="0">
                <a:solidFill>
                  <a:srgbClr val="231F20"/>
                </a:solidFill>
                <a:latin typeface="+mn-ea"/>
                <a:cs typeface="Calibri"/>
              </a:rPr>
              <a:t>澳证第</a:t>
            </a:r>
            <a:r>
              <a:rPr lang="en-US" altLang="zh-CN" sz="600" spc="20" dirty="0">
                <a:solidFill>
                  <a:srgbClr val="231F20"/>
                </a:solidFill>
                <a:latin typeface="+mn-ea"/>
                <a:cs typeface="Calibri"/>
              </a:rPr>
              <a:t>20</a:t>
            </a:r>
            <a:r>
              <a:rPr lang="zh-CN" altLang="en-US" sz="600" spc="20" dirty="0">
                <a:solidFill>
                  <a:srgbClr val="231F20"/>
                </a:solidFill>
                <a:latin typeface="+mn-ea"/>
                <a:cs typeface="Calibri"/>
              </a:rPr>
              <a:t>强零售业巨头</a:t>
            </a:r>
            <a:r>
              <a:rPr lang="zh-CN" altLang="en-US" sz="600" b="1" spc="20" dirty="0">
                <a:solidFill>
                  <a:srgbClr val="231F20"/>
                </a:solidFill>
                <a:latin typeface="+mn-ea"/>
                <a:cs typeface="Calibri"/>
              </a:rPr>
              <a:t>森特瑞集团</a:t>
            </a:r>
            <a:r>
              <a:rPr lang="zh-CN" altLang="en-US" sz="600" spc="20" dirty="0">
                <a:solidFill>
                  <a:srgbClr val="231F20"/>
                </a:solidFill>
                <a:latin typeface="+mn-ea"/>
                <a:cs typeface="Calibri"/>
              </a:rPr>
              <a:t>很可能将</a:t>
            </a:r>
            <a:r>
              <a:rPr lang="en-GB" altLang="zh-CN" sz="600" spc="20" dirty="0">
                <a:solidFill>
                  <a:srgbClr val="231F20"/>
                </a:solidFill>
                <a:latin typeface="+mn-ea"/>
                <a:cs typeface="Calibri"/>
              </a:rPr>
              <a:t>KERB</a:t>
            </a:r>
            <a:r>
              <a:rPr lang="zh-CN" altLang="en-US" sz="600" spc="20" dirty="0">
                <a:solidFill>
                  <a:srgbClr val="231F20"/>
                </a:solidFill>
                <a:latin typeface="+mn-ea"/>
                <a:cs typeface="Calibri"/>
              </a:rPr>
              <a:t>纳入其接下来要开的多家韦斯菲尔德购物中心</a:t>
            </a:r>
            <a:r>
              <a:rPr lang="en-GB" altLang="zh-CN" sz="600" spc="20" dirty="0">
                <a:solidFill>
                  <a:srgbClr val="231F20"/>
                </a:solidFill>
                <a:latin typeface="+mn-ea"/>
                <a:cs typeface="Calibri"/>
              </a:rPr>
              <a:t>(Westfield)</a:t>
            </a:r>
            <a:r>
              <a:rPr lang="zh-CN" altLang="en-US" sz="600" spc="20" dirty="0">
                <a:solidFill>
                  <a:srgbClr val="231F20"/>
                </a:solidFill>
                <a:latin typeface="+mn-ea"/>
                <a:cs typeface="Calibri"/>
              </a:rPr>
              <a:t>的第一家。</a:t>
            </a:r>
            <a:endParaRPr lang="en-GB" altLang="zh-CN" sz="600" spc="20" dirty="0">
              <a:solidFill>
                <a:srgbClr val="231F20"/>
              </a:solidFill>
              <a:latin typeface="+mn-ea"/>
              <a:cs typeface="Calibri"/>
            </a:endParaRPr>
          </a:p>
        </p:txBody>
      </p:sp>
      <p:sp>
        <p:nvSpPr>
          <p:cNvPr id="49" name="object 49"/>
          <p:cNvSpPr txBox="1"/>
          <p:nvPr/>
        </p:nvSpPr>
        <p:spPr>
          <a:xfrm>
            <a:off x="8222639" y="4076220"/>
            <a:ext cx="2199005" cy="932563"/>
          </a:xfrm>
          <a:prstGeom prst="rect">
            <a:avLst/>
          </a:prstGeom>
        </p:spPr>
        <p:txBody>
          <a:bodyPr vert="horz" wrap="square" lIns="0" tIns="12700" rIns="0" bIns="0" rtlCol="0">
            <a:spAutoFit/>
          </a:bodyPr>
          <a:lstStyle/>
          <a:p>
            <a:pPr marL="12700" marR="5080">
              <a:lnSpc>
                <a:spcPct val="125000"/>
              </a:lnSpc>
              <a:spcBef>
                <a:spcPts val="100"/>
              </a:spcBef>
            </a:pPr>
            <a:r>
              <a:rPr lang="zh-CN" altLang="en-US" sz="600" spc="-15" dirty="0">
                <a:solidFill>
                  <a:srgbClr val="231F20"/>
                </a:solidFill>
                <a:cs typeface="Calibri"/>
              </a:rPr>
              <a:t>欧洲第二大停车运营商</a:t>
            </a:r>
            <a:r>
              <a:rPr lang="en-US" altLang="zh-CN" sz="600" b="1" spc="-15" dirty="0">
                <a:solidFill>
                  <a:srgbClr val="231F20"/>
                </a:solidFill>
                <a:cs typeface="Calibri"/>
              </a:rPr>
              <a:t>Q-Park</a:t>
            </a:r>
            <a:r>
              <a:rPr lang="zh-CN" altLang="en-US" sz="600" spc="-15" dirty="0">
                <a:solidFill>
                  <a:srgbClr val="231F20"/>
                </a:solidFill>
                <a:cs typeface="Calibri"/>
              </a:rPr>
              <a:t>就其遍布英国和爱尔兰的</a:t>
            </a:r>
            <a:r>
              <a:rPr lang="en-US" altLang="zh-CN" sz="600" spc="-15" dirty="0">
                <a:solidFill>
                  <a:srgbClr val="231F20"/>
                </a:solidFill>
                <a:cs typeface="Calibri"/>
              </a:rPr>
              <a:t>70</a:t>
            </a:r>
            <a:r>
              <a:rPr lang="zh-CN" altLang="en-US" sz="600" spc="-15" dirty="0">
                <a:solidFill>
                  <a:srgbClr val="231F20"/>
                </a:solidFill>
                <a:cs typeface="Calibri"/>
              </a:rPr>
              <a:t>个停车场与</a:t>
            </a:r>
            <a:r>
              <a:rPr lang="en-GB" altLang="zh-CN" sz="600" spc="-15" dirty="0">
                <a:solidFill>
                  <a:srgbClr val="231F20"/>
                </a:solidFill>
                <a:cs typeface="Calibri"/>
              </a:rPr>
              <a:t>KERB</a:t>
            </a:r>
            <a:r>
              <a:rPr lang="zh-CN" altLang="en-US" sz="600" spc="-15" dirty="0">
                <a:solidFill>
                  <a:srgbClr val="231F20"/>
                </a:solidFill>
                <a:cs typeface="Calibri"/>
              </a:rPr>
              <a:t>开展了合作，包括对其停车硬件进行一体化。</a:t>
            </a:r>
          </a:p>
          <a:p>
            <a:pPr marL="12700" marR="28575">
              <a:lnSpc>
                <a:spcPct val="125000"/>
              </a:lnSpc>
              <a:spcBef>
                <a:spcPts val="400"/>
              </a:spcBef>
            </a:pPr>
            <a:endParaRPr lang="en-GB" sz="700" b="1" spc="-10" dirty="0">
              <a:solidFill>
                <a:srgbClr val="231F20"/>
              </a:solidFill>
              <a:latin typeface="Calibri"/>
              <a:cs typeface="Calibri"/>
            </a:endParaRPr>
          </a:p>
          <a:p>
            <a:pPr marL="12700" marR="28575">
              <a:lnSpc>
                <a:spcPct val="125000"/>
              </a:lnSpc>
              <a:spcBef>
                <a:spcPts val="400"/>
              </a:spcBef>
            </a:pPr>
            <a:r>
              <a:rPr lang="zh-CN" altLang="en-US" sz="600" spc="-10" dirty="0">
                <a:solidFill>
                  <a:srgbClr val="231F20"/>
                </a:solidFill>
                <a:cs typeface="Calibri"/>
              </a:rPr>
              <a:t>在成功进行概念验证之后，马来西亚最大的房地产集团</a:t>
            </a:r>
            <a:r>
              <a:rPr lang="en-US" altLang="zh-CN" sz="600" spc="-10" dirty="0">
                <a:solidFill>
                  <a:srgbClr val="231F20"/>
                </a:solidFill>
                <a:cs typeface="Calibri"/>
              </a:rPr>
              <a:t>—</a:t>
            </a:r>
            <a:r>
              <a:rPr lang="zh-CN" altLang="en-US" sz="600" b="1" spc="-10" dirty="0">
                <a:solidFill>
                  <a:srgbClr val="231F20"/>
                </a:solidFill>
                <a:cs typeface="Calibri"/>
              </a:rPr>
              <a:t>双威集团</a:t>
            </a:r>
            <a:r>
              <a:rPr lang="zh-CN" altLang="en-US" sz="600" spc="-10" dirty="0">
                <a:solidFill>
                  <a:srgbClr val="231F20"/>
                </a:solidFill>
                <a:cs typeface="Calibri"/>
              </a:rPr>
              <a:t>（</a:t>
            </a:r>
            <a:r>
              <a:rPr lang="en-US" altLang="zh-CN" sz="600" spc="-10" dirty="0">
                <a:solidFill>
                  <a:srgbClr val="231F20"/>
                </a:solidFill>
                <a:cs typeface="Calibri"/>
              </a:rPr>
              <a:t>Sunway Group</a:t>
            </a:r>
            <a:r>
              <a:rPr lang="zh-CN" altLang="en-US" sz="600" spc="-10" dirty="0">
                <a:solidFill>
                  <a:srgbClr val="231F20"/>
                </a:solidFill>
                <a:cs typeface="Calibri"/>
              </a:rPr>
              <a:t>）</a:t>
            </a:r>
            <a:r>
              <a:rPr lang="en-US" altLang="zh-CN" sz="600" spc="-10" dirty="0">
                <a:solidFill>
                  <a:srgbClr val="231F20"/>
                </a:solidFill>
                <a:cs typeface="Calibri"/>
              </a:rPr>
              <a:t>—</a:t>
            </a:r>
            <a:r>
              <a:rPr lang="zh-CN" altLang="en-US" sz="600" spc="-10" dirty="0">
                <a:solidFill>
                  <a:srgbClr val="231F20"/>
                </a:solidFill>
                <a:cs typeface="Calibri"/>
              </a:rPr>
              <a:t>已同意从</a:t>
            </a:r>
            <a:r>
              <a:rPr lang="en-US" altLang="zh-CN" sz="600" spc="-10" dirty="0">
                <a:solidFill>
                  <a:srgbClr val="231F20"/>
                </a:solidFill>
                <a:cs typeface="Calibri"/>
              </a:rPr>
              <a:t>2020</a:t>
            </a:r>
            <a:r>
              <a:rPr lang="zh-CN" altLang="en-US" sz="600" spc="-10" dirty="0">
                <a:solidFill>
                  <a:srgbClr val="231F20"/>
                </a:solidFill>
                <a:cs typeface="Calibri"/>
              </a:rPr>
              <a:t>年</a:t>
            </a:r>
            <a:r>
              <a:rPr lang="en-US" altLang="zh-CN" sz="600" spc="-10" dirty="0">
                <a:solidFill>
                  <a:srgbClr val="231F20"/>
                </a:solidFill>
                <a:cs typeface="Calibri"/>
              </a:rPr>
              <a:t>7</a:t>
            </a:r>
            <a:r>
              <a:rPr lang="zh-CN" altLang="en-US" sz="600" spc="-10" dirty="0">
                <a:solidFill>
                  <a:srgbClr val="231F20"/>
                </a:solidFill>
                <a:cs typeface="Calibri"/>
              </a:rPr>
              <a:t>月</a:t>
            </a:r>
            <a:r>
              <a:rPr lang="en-US" altLang="zh-CN" sz="600" spc="-10" dirty="0">
                <a:solidFill>
                  <a:srgbClr val="231F20"/>
                </a:solidFill>
                <a:cs typeface="Calibri"/>
              </a:rPr>
              <a:t>1</a:t>
            </a:r>
            <a:r>
              <a:rPr lang="zh-CN" altLang="en-US" sz="600" spc="-10" dirty="0">
                <a:solidFill>
                  <a:srgbClr val="231F20"/>
                </a:solidFill>
                <a:cs typeface="Calibri"/>
              </a:rPr>
              <a:t>日起，在吉隆坡市中心地区的两个主要停车场使用</a:t>
            </a:r>
            <a:r>
              <a:rPr lang="en-US" altLang="zh-CN" sz="600" spc="-10" dirty="0" err="1">
                <a:solidFill>
                  <a:srgbClr val="231F20"/>
                </a:solidFill>
                <a:cs typeface="Calibri"/>
              </a:rPr>
              <a:t>KERB</a:t>
            </a:r>
            <a:r>
              <a:rPr lang="zh-CN" altLang="en-US" sz="600" spc="-10" dirty="0">
                <a:solidFill>
                  <a:srgbClr val="231F20"/>
                </a:solidFill>
                <a:cs typeface="Calibri"/>
              </a:rPr>
              <a:t>作为其独家预订和付款系统，并可能增加</a:t>
            </a:r>
            <a:r>
              <a:rPr lang="en-US" altLang="zh-CN" sz="600" spc="-10" dirty="0">
                <a:solidFill>
                  <a:srgbClr val="231F20"/>
                </a:solidFill>
                <a:cs typeface="Calibri"/>
              </a:rPr>
              <a:t>10,000</a:t>
            </a:r>
            <a:r>
              <a:rPr lang="zh-CN" altLang="en-US" sz="600" spc="-10" dirty="0">
                <a:solidFill>
                  <a:srgbClr val="231F20"/>
                </a:solidFill>
                <a:cs typeface="Calibri"/>
              </a:rPr>
              <a:t>个车位。</a:t>
            </a:r>
            <a:endParaRPr sz="600" dirty="0">
              <a:latin typeface="Calibri"/>
              <a:cs typeface="Calibri"/>
            </a:endParaRPr>
          </a:p>
        </p:txBody>
      </p:sp>
      <p:sp>
        <p:nvSpPr>
          <p:cNvPr id="50" name="object 50"/>
          <p:cNvSpPr/>
          <p:nvPr/>
        </p:nvSpPr>
        <p:spPr>
          <a:xfrm>
            <a:off x="5477596" y="4100517"/>
            <a:ext cx="202093" cy="173990"/>
          </a:xfrm>
          <a:prstGeom prst="rect">
            <a:avLst/>
          </a:prstGeom>
          <a:blipFill>
            <a:blip r:embed="rId27" cstate="print"/>
            <a:stretch>
              <a:fillRect/>
            </a:stretch>
          </a:blipFill>
        </p:spPr>
        <p:txBody>
          <a:bodyPr wrap="square" lIns="0" tIns="0" rIns="0" bIns="0" rtlCol="0"/>
          <a:lstStyle/>
          <a:p>
            <a:endParaRPr dirty="0"/>
          </a:p>
        </p:txBody>
      </p:sp>
      <p:sp>
        <p:nvSpPr>
          <p:cNvPr id="51" name="object 51"/>
          <p:cNvSpPr/>
          <p:nvPr/>
        </p:nvSpPr>
        <p:spPr>
          <a:xfrm>
            <a:off x="5491339" y="4122403"/>
            <a:ext cx="159080" cy="98615"/>
          </a:xfrm>
          <a:prstGeom prst="rect">
            <a:avLst/>
          </a:prstGeom>
          <a:blipFill>
            <a:blip r:embed="rId28" cstate="print"/>
            <a:stretch>
              <a:fillRect/>
            </a:stretch>
          </a:blipFill>
        </p:spPr>
        <p:txBody>
          <a:bodyPr wrap="square" lIns="0" tIns="0" rIns="0" bIns="0" rtlCol="0"/>
          <a:lstStyle/>
          <a:p>
            <a:endParaRPr dirty="0"/>
          </a:p>
        </p:txBody>
      </p:sp>
      <p:sp>
        <p:nvSpPr>
          <p:cNvPr id="52" name="object 52"/>
          <p:cNvSpPr/>
          <p:nvPr/>
        </p:nvSpPr>
        <p:spPr>
          <a:xfrm>
            <a:off x="5501727" y="4133721"/>
            <a:ext cx="143510" cy="90170"/>
          </a:xfrm>
          <a:custGeom>
            <a:avLst/>
            <a:gdLst/>
            <a:ahLst/>
            <a:cxnLst/>
            <a:rect l="l" t="t" r="r" b="b"/>
            <a:pathLst>
              <a:path w="143510" h="90170">
                <a:moveTo>
                  <a:pt x="71488" y="0"/>
                </a:moveTo>
                <a:lnTo>
                  <a:pt x="43687" y="3538"/>
                </a:lnTo>
                <a:lnTo>
                  <a:pt x="20961" y="13181"/>
                </a:lnTo>
                <a:lnTo>
                  <a:pt x="5626" y="27469"/>
                </a:lnTo>
                <a:lnTo>
                  <a:pt x="0" y="44945"/>
                </a:lnTo>
                <a:lnTo>
                  <a:pt x="5626" y="62419"/>
                </a:lnTo>
                <a:lnTo>
                  <a:pt x="20961" y="76703"/>
                </a:lnTo>
                <a:lnTo>
                  <a:pt x="43687" y="86341"/>
                </a:lnTo>
                <a:lnTo>
                  <a:pt x="71488" y="89877"/>
                </a:lnTo>
                <a:lnTo>
                  <a:pt x="78777" y="88950"/>
                </a:lnTo>
                <a:lnTo>
                  <a:pt x="71488" y="88950"/>
                </a:lnTo>
                <a:lnTo>
                  <a:pt x="44046" y="85486"/>
                </a:lnTo>
                <a:lnTo>
                  <a:pt x="21615" y="76044"/>
                </a:lnTo>
                <a:lnTo>
                  <a:pt x="6480" y="62054"/>
                </a:lnTo>
                <a:lnTo>
                  <a:pt x="927" y="44945"/>
                </a:lnTo>
                <a:lnTo>
                  <a:pt x="6480" y="27828"/>
                </a:lnTo>
                <a:lnTo>
                  <a:pt x="21615" y="13835"/>
                </a:lnTo>
                <a:lnTo>
                  <a:pt x="44046" y="4392"/>
                </a:lnTo>
                <a:lnTo>
                  <a:pt x="71488" y="927"/>
                </a:lnTo>
                <a:lnTo>
                  <a:pt x="78773" y="927"/>
                </a:lnTo>
                <a:lnTo>
                  <a:pt x="71488" y="0"/>
                </a:lnTo>
                <a:close/>
              </a:path>
              <a:path w="143510" h="90170">
                <a:moveTo>
                  <a:pt x="78773" y="927"/>
                </a:moveTo>
                <a:lnTo>
                  <a:pt x="71488" y="927"/>
                </a:lnTo>
                <a:lnTo>
                  <a:pt x="98924" y="4392"/>
                </a:lnTo>
                <a:lnTo>
                  <a:pt x="121356" y="13835"/>
                </a:lnTo>
                <a:lnTo>
                  <a:pt x="136494" y="27828"/>
                </a:lnTo>
                <a:lnTo>
                  <a:pt x="142049" y="44945"/>
                </a:lnTo>
                <a:lnTo>
                  <a:pt x="136494" y="62054"/>
                </a:lnTo>
                <a:lnTo>
                  <a:pt x="121356" y="76044"/>
                </a:lnTo>
                <a:lnTo>
                  <a:pt x="98924" y="85486"/>
                </a:lnTo>
                <a:lnTo>
                  <a:pt x="71488" y="88950"/>
                </a:lnTo>
                <a:lnTo>
                  <a:pt x="78777" y="88950"/>
                </a:lnTo>
                <a:lnTo>
                  <a:pt x="99290" y="86341"/>
                </a:lnTo>
                <a:lnTo>
                  <a:pt x="122021" y="76703"/>
                </a:lnTo>
                <a:lnTo>
                  <a:pt x="137360" y="62419"/>
                </a:lnTo>
                <a:lnTo>
                  <a:pt x="142989" y="44945"/>
                </a:lnTo>
                <a:lnTo>
                  <a:pt x="137360" y="27469"/>
                </a:lnTo>
                <a:lnTo>
                  <a:pt x="122021" y="13181"/>
                </a:lnTo>
                <a:lnTo>
                  <a:pt x="99290" y="3538"/>
                </a:lnTo>
                <a:lnTo>
                  <a:pt x="78773" y="927"/>
                </a:lnTo>
                <a:close/>
              </a:path>
            </a:pathLst>
          </a:custGeom>
          <a:solidFill>
            <a:srgbClr val="FFFFFF"/>
          </a:solidFill>
        </p:spPr>
        <p:txBody>
          <a:bodyPr wrap="square" lIns="0" tIns="0" rIns="0" bIns="0" rtlCol="0"/>
          <a:lstStyle/>
          <a:p>
            <a:endParaRPr/>
          </a:p>
        </p:txBody>
      </p:sp>
      <p:sp>
        <p:nvSpPr>
          <p:cNvPr id="53" name="object 53"/>
          <p:cNvSpPr/>
          <p:nvPr/>
        </p:nvSpPr>
        <p:spPr>
          <a:xfrm>
            <a:off x="5519198" y="4115784"/>
            <a:ext cx="108038" cy="92278"/>
          </a:xfrm>
          <a:prstGeom prst="rect">
            <a:avLst/>
          </a:prstGeom>
          <a:blipFill>
            <a:blip r:embed="rId29" cstate="print"/>
            <a:stretch>
              <a:fillRect/>
            </a:stretch>
          </a:blipFill>
        </p:spPr>
        <p:txBody>
          <a:bodyPr wrap="square" lIns="0" tIns="0" rIns="0" bIns="0" rtlCol="0"/>
          <a:lstStyle/>
          <a:p>
            <a:endParaRPr/>
          </a:p>
        </p:txBody>
      </p:sp>
      <p:sp>
        <p:nvSpPr>
          <p:cNvPr id="54" name="object 54"/>
          <p:cNvSpPr/>
          <p:nvPr/>
        </p:nvSpPr>
        <p:spPr>
          <a:xfrm>
            <a:off x="5487132" y="4516418"/>
            <a:ext cx="212636" cy="108002"/>
          </a:xfrm>
          <a:prstGeom prst="rect">
            <a:avLst/>
          </a:prstGeom>
          <a:blipFill>
            <a:blip r:embed="rId30" cstate="print"/>
            <a:stretch>
              <a:fillRect/>
            </a:stretch>
          </a:blipFill>
        </p:spPr>
        <p:txBody>
          <a:bodyPr wrap="square" lIns="0" tIns="0" rIns="0" bIns="0" rtlCol="0"/>
          <a:lstStyle/>
          <a:p>
            <a:endParaRPr/>
          </a:p>
        </p:txBody>
      </p:sp>
      <p:sp>
        <p:nvSpPr>
          <p:cNvPr id="55" name="object 55"/>
          <p:cNvSpPr/>
          <p:nvPr/>
        </p:nvSpPr>
        <p:spPr>
          <a:xfrm>
            <a:off x="5465214" y="4962323"/>
            <a:ext cx="216005" cy="84724"/>
          </a:xfrm>
          <a:prstGeom prst="rect">
            <a:avLst/>
          </a:prstGeom>
          <a:blipFill>
            <a:blip r:embed="rId31" cstate="print"/>
            <a:stretch>
              <a:fillRect/>
            </a:stretch>
          </a:blipFill>
        </p:spPr>
        <p:txBody>
          <a:bodyPr wrap="square" lIns="0" tIns="0" rIns="0" bIns="0" rtlCol="0"/>
          <a:lstStyle/>
          <a:p>
            <a:endParaRPr/>
          </a:p>
        </p:txBody>
      </p:sp>
      <p:sp>
        <p:nvSpPr>
          <p:cNvPr id="56" name="object 56"/>
          <p:cNvSpPr/>
          <p:nvPr/>
        </p:nvSpPr>
        <p:spPr>
          <a:xfrm>
            <a:off x="7956550" y="4118150"/>
            <a:ext cx="234897" cy="93663"/>
          </a:xfrm>
          <a:prstGeom prst="rect">
            <a:avLst/>
          </a:prstGeom>
          <a:blipFill>
            <a:blip r:embed="rId32" cstate="print"/>
            <a:stretch>
              <a:fillRect/>
            </a:stretch>
          </a:blipFill>
        </p:spPr>
        <p:txBody>
          <a:bodyPr wrap="square" lIns="0" tIns="0" rIns="0" bIns="0" rtlCol="0"/>
          <a:lstStyle/>
          <a:p>
            <a:endParaRPr/>
          </a:p>
        </p:txBody>
      </p:sp>
      <p:sp>
        <p:nvSpPr>
          <p:cNvPr id="57" name="object 57"/>
          <p:cNvSpPr/>
          <p:nvPr/>
        </p:nvSpPr>
        <p:spPr>
          <a:xfrm>
            <a:off x="7964889" y="4590139"/>
            <a:ext cx="43815" cy="42545"/>
          </a:xfrm>
          <a:custGeom>
            <a:avLst/>
            <a:gdLst/>
            <a:ahLst/>
            <a:cxnLst/>
            <a:rect l="l" t="t" r="r" b="b"/>
            <a:pathLst>
              <a:path w="43815" h="42545">
                <a:moveTo>
                  <a:pt x="17179" y="0"/>
                </a:moveTo>
                <a:lnTo>
                  <a:pt x="5038" y="0"/>
                </a:lnTo>
                <a:lnTo>
                  <a:pt x="148" y="25908"/>
                </a:lnTo>
                <a:lnTo>
                  <a:pt x="0" y="32636"/>
                </a:lnTo>
                <a:lnTo>
                  <a:pt x="2568" y="37768"/>
                </a:lnTo>
                <a:lnTo>
                  <a:pt x="8003" y="41040"/>
                </a:lnTo>
                <a:lnTo>
                  <a:pt x="16455" y="42189"/>
                </a:lnTo>
                <a:lnTo>
                  <a:pt x="25351" y="40905"/>
                </a:lnTo>
                <a:lnTo>
                  <a:pt x="32044" y="37411"/>
                </a:lnTo>
                <a:lnTo>
                  <a:pt x="36547" y="32245"/>
                </a:lnTo>
                <a:lnTo>
                  <a:pt x="36627" y="32029"/>
                </a:lnTo>
                <a:lnTo>
                  <a:pt x="13344" y="32029"/>
                </a:lnTo>
                <a:lnTo>
                  <a:pt x="11528" y="29781"/>
                </a:lnTo>
                <a:lnTo>
                  <a:pt x="12671" y="24053"/>
                </a:lnTo>
                <a:lnTo>
                  <a:pt x="17179" y="0"/>
                </a:lnTo>
                <a:close/>
              </a:path>
              <a:path w="43815" h="42545">
                <a:moveTo>
                  <a:pt x="43811" y="0"/>
                </a:moveTo>
                <a:lnTo>
                  <a:pt x="31809" y="0"/>
                </a:lnTo>
                <a:lnTo>
                  <a:pt x="26260" y="28854"/>
                </a:lnTo>
                <a:lnTo>
                  <a:pt x="23720" y="32029"/>
                </a:lnTo>
                <a:lnTo>
                  <a:pt x="36627" y="32029"/>
                </a:lnTo>
                <a:lnTo>
                  <a:pt x="38878" y="25908"/>
                </a:lnTo>
                <a:lnTo>
                  <a:pt x="43811" y="0"/>
                </a:lnTo>
                <a:close/>
              </a:path>
            </a:pathLst>
          </a:custGeom>
          <a:solidFill>
            <a:srgbClr val="E01E26"/>
          </a:solidFill>
        </p:spPr>
        <p:txBody>
          <a:bodyPr wrap="square" lIns="0" tIns="0" rIns="0" bIns="0" rtlCol="0"/>
          <a:lstStyle/>
          <a:p>
            <a:endParaRPr/>
          </a:p>
        </p:txBody>
      </p:sp>
      <p:sp>
        <p:nvSpPr>
          <p:cNvPr id="58" name="object 58"/>
          <p:cNvSpPr/>
          <p:nvPr/>
        </p:nvSpPr>
        <p:spPr>
          <a:xfrm>
            <a:off x="7926136" y="4589307"/>
            <a:ext cx="36195" cy="43815"/>
          </a:xfrm>
          <a:custGeom>
            <a:avLst/>
            <a:gdLst/>
            <a:ahLst/>
            <a:cxnLst/>
            <a:rect l="l" t="t" r="r" b="b"/>
            <a:pathLst>
              <a:path w="36195" h="43814">
                <a:moveTo>
                  <a:pt x="2819" y="31127"/>
                </a:moveTo>
                <a:lnTo>
                  <a:pt x="0" y="42252"/>
                </a:lnTo>
                <a:lnTo>
                  <a:pt x="2654" y="42849"/>
                </a:lnTo>
                <a:lnTo>
                  <a:pt x="6578" y="43192"/>
                </a:lnTo>
                <a:lnTo>
                  <a:pt x="10718" y="43192"/>
                </a:lnTo>
                <a:lnTo>
                  <a:pt x="19940" y="41989"/>
                </a:lnTo>
                <a:lnTo>
                  <a:pt x="27065" y="38660"/>
                </a:lnTo>
                <a:lnTo>
                  <a:pt x="31658" y="33629"/>
                </a:lnTo>
                <a:lnTo>
                  <a:pt x="31891" y="32727"/>
                </a:lnTo>
                <a:lnTo>
                  <a:pt x="8483" y="32727"/>
                </a:lnTo>
                <a:lnTo>
                  <a:pt x="5143" y="32067"/>
                </a:lnTo>
                <a:lnTo>
                  <a:pt x="2819" y="31127"/>
                </a:lnTo>
                <a:close/>
              </a:path>
              <a:path w="36195" h="43814">
                <a:moveTo>
                  <a:pt x="33286" y="24409"/>
                </a:moveTo>
                <a:lnTo>
                  <a:pt x="17475" y="24409"/>
                </a:lnTo>
                <a:lnTo>
                  <a:pt x="17475" y="31254"/>
                </a:lnTo>
                <a:lnTo>
                  <a:pt x="15443" y="32727"/>
                </a:lnTo>
                <a:lnTo>
                  <a:pt x="31891" y="32727"/>
                </a:lnTo>
                <a:lnTo>
                  <a:pt x="33286" y="27317"/>
                </a:lnTo>
                <a:lnTo>
                  <a:pt x="33286" y="24409"/>
                </a:lnTo>
                <a:close/>
              </a:path>
              <a:path w="36195" h="43814">
                <a:moveTo>
                  <a:pt x="30454" y="0"/>
                </a:moveTo>
                <a:lnTo>
                  <a:pt x="26085" y="0"/>
                </a:lnTo>
                <a:lnTo>
                  <a:pt x="16331" y="1350"/>
                </a:lnTo>
                <a:lnTo>
                  <a:pt x="9655" y="4899"/>
                </a:lnTo>
                <a:lnTo>
                  <a:pt x="5822" y="9890"/>
                </a:lnTo>
                <a:lnTo>
                  <a:pt x="4597" y="15570"/>
                </a:lnTo>
                <a:lnTo>
                  <a:pt x="4597" y="24968"/>
                </a:lnTo>
                <a:lnTo>
                  <a:pt x="17475" y="24409"/>
                </a:lnTo>
                <a:lnTo>
                  <a:pt x="33286" y="24409"/>
                </a:lnTo>
                <a:lnTo>
                  <a:pt x="33286" y="17640"/>
                </a:lnTo>
                <a:lnTo>
                  <a:pt x="20078" y="17640"/>
                </a:lnTo>
                <a:lnTo>
                  <a:pt x="20078" y="10960"/>
                </a:lnTo>
                <a:lnTo>
                  <a:pt x="22275" y="9702"/>
                </a:lnTo>
                <a:lnTo>
                  <a:pt x="33496" y="9702"/>
                </a:lnTo>
                <a:lnTo>
                  <a:pt x="35852" y="634"/>
                </a:lnTo>
                <a:lnTo>
                  <a:pt x="33362" y="266"/>
                </a:lnTo>
                <a:lnTo>
                  <a:pt x="30454" y="0"/>
                </a:lnTo>
                <a:close/>
              </a:path>
              <a:path w="36195" h="43814">
                <a:moveTo>
                  <a:pt x="33496" y="9702"/>
                </a:moveTo>
                <a:lnTo>
                  <a:pt x="28524" y="9702"/>
                </a:lnTo>
                <a:lnTo>
                  <a:pt x="30873" y="10121"/>
                </a:lnTo>
                <a:lnTo>
                  <a:pt x="33235" y="10706"/>
                </a:lnTo>
                <a:lnTo>
                  <a:pt x="33496" y="9702"/>
                </a:lnTo>
                <a:close/>
              </a:path>
            </a:pathLst>
          </a:custGeom>
          <a:solidFill>
            <a:srgbClr val="E01E26"/>
          </a:solidFill>
        </p:spPr>
        <p:txBody>
          <a:bodyPr wrap="square" lIns="0" tIns="0" rIns="0" bIns="0" rtlCol="0"/>
          <a:lstStyle/>
          <a:p>
            <a:endParaRPr/>
          </a:p>
        </p:txBody>
      </p:sp>
      <p:sp>
        <p:nvSpPr>
          <p:cNvPr id="59" name="object 59"/>
          <p:cNvSpPr/>
          <p:nvPr/>
        </p:nvSpPr>
        <p:spPr>
          <a:xfrm>
            <a:off x="8008947" y="4590136"/>
            <a:ext cx="47625" cy="41910"/>
          </a:xfrm>
          <a:custGeom>
            <a:avLst/>
            <a:gdLst/>
            <a:ahLst/>
            <a:cxnLst/>
            <a:rect l="l" t="t" r="r" b="b"/>
            <a:pathLst>
              <a:path w="47625" h="41910">
                <a:moveTo>
                  <a:pt x="22910" y="0"/>
                </a:moveTo>
                <a:lnTo>
                  <a:pt x="7670" y="0"/>
                </a:lnTo>
                <a:lnTo>
                  <a:pt x="0" y="41401"/>
                </a:lnTo>
                <a:lnTo>
                  <a:pt x="11264" y="41401"/>
                </a:lnTo>
                <a:lnTo>
                  <a:pt x="15481" y="19494"/>
                </a:lnTo>
                <a:lnTo>
                  <a:pt x="15849" y="16281"/>
                </a:lnTo>
                <a:lnTo>
                  <a:pt x="28953" y="16281"/>
                </a:lnTo>
                <a:lnTo>
                  <a:pt x="22910" y="0"/>
                </a:lnTo>
                <a:close/>
              </a:path>
              <a:path w="47625" h="41910">
                <a:moveTo>
                  <a:pt x="28953" y="16281"/>
                </a:moveTo>
                <a:lnTo>
                  <a:pt x="15938" y="16281"/>
                </a:lnTo>
                <a:lnTo>
                  <a:pt x="16319" y="18580"/>
                </a:lnTo>
                <a:lnTo>
                  <a:pt x="17081" y="21361"/>
                </a:lnTo>
                <a:lnTo>
                  <a:pt x="17868" y="23418"/>
                </a:lnTo>
                <a:lnTo>
                  <a:pt x="24434" y="41401"/>
                </a:lnTo>
                <a:lnTo>
                  <a:pt x="39573" y="41401"/>
                </a:lnTo>
                <a:lnTo>
                  <a:pt x="42645" y="24980"/>
                </a:lnTo>
                <a:lnTo>
                  <a:pt x="31813" y="24980"/>
                </a:lnTo>
                <a:lnTo>
                  <a:pt x="31089" y="22250"/>
                </a:lnTo>
                <a:lnTo>
                  <a:pt x="29349" y="17348"/>
                </a:lnTo>
                <a:lnTo>
                  <a:pt x="28953" y="16281"/>
                </a:lnTo>
                <a:close/>
              </a:path>
              <a:path w="47625" h="41910">
                <a:moveTo>
                  <a:pt x="47320" y="0"/>
                </a:moveTo>
                <a:lnTo>
                  <a:pt x="35940" y="0"/>
                </a:lnTo>
                <a:lnTo>
                  <a:pt x="32573" y="18580"/>
                </a:lnTo>
                <a:lnTo>
                  <a:pt x="32308" y="20180"/>
                </a:lnTo>
                <a:lnTo>
                  <a:pt x="32177" y="22250"/>
                </a:lnTo>
                <a:lnTo>
                  <a:pt x="32070" y="23418"/>
                </a:lnTo>
                <a:lnTo>
                  <a:pt x="31889" y="24980"/>
                </a:lnTo>
                <a:lnTo>
                  <a:pt x="42645" y="24980"/>
                </a:lnTo>
                <a:lnTo>
                  <a:pt x="47320" y="0"/>
                </a:lnTo>
                <a:close/>
              </a:path>
            </a:pathLst>
          </a:custGeom>
          <a:solidFill>
            <a:srgbClr val="E01E26"/>
          </a:solidFill>
        </p:spPr>
        <p:txBody>
          <a:bodyPr wrap="square" lIns="0" tIns="0" rIns="0" bIns="0" rtlCol="0"/>
          <a:lstStyle/>
          <a:p>
            <a:endParaRPr/>
          </a:p>
        </p:txBody>
      </p:sp>
      <p:sp>
        <p:nvSpPr>
          <p:cNvPr id="60" name="object 60"/>
          <p:cNvSpPr/>
          <p:nvPr/>
        </p:nvSpPr>
        <p:spPr>
          <a:xfrm>
            <a:off x="8059743" y="4590136"/>
            <a:ext cx="64135" cy="41910"/>
          </a:xfrm>
          <a:custGeom>
            <a:avLst/>
            <a:gdLst/>
            <a:ahLst/>
            <a:cxnLst/>
            <a:rect l="l" t="t" r="r" b="b"/>
            <a:pathLst>
              <a:path w="64134" h="41910">
                <a:moveTo>
                  <a:pt x="12598" y="0"/>
                </a:moveTo>
                <a:lnTo>
                  <a:pt x="0" y="0"/>
                </a:lnTo>
                <a:lnTo>
                  <a:pt x="4165" y="41401"/>
                </a:lnTo>
                <a:lnTo>
                  <a:pt x="17665" y="41401"/>
                </a:lnTo>
                <a:lnTo>
                  <a:pt x="24368" y="26581"/>
                </a:lnTo>
                <a:lnTo>
                  <a:pt x="14516" y="26581"/>
                </a:lnTo>
                <a:lnTo>
                  <a:pt x="14468" y="20396"/>
                </a:lnTo>
                <a:lnTo>
                  <a:pt x="14269" y="18402"/>
                </a:lnTo>
                <a:lnTo>
                  <a:pt x="12598" y="0"/>
                </a:lnTo>
                <a:close/>
              </a:path>
              <a:path w="64134" h="41910">
                <a:moveTo>
                  <a:pt x="39781" y="14604"/>
                </a:moveTo>
                <a:lnTo>
                  <a:pt x="29362" y="14604"/>
                </a:lnTo>
                <a:lnTo>
                  <a:pt x="29404" y="21564"/>
                </a:lnTo>
                <a:lnTo>
                  <a:pt x="30924" y="41401"/>
                </a:lnTo>
                <a:lnTo>
                  <a:pt x="45046" y="41401"/>
                </a:lnTo>
                <a:lnTo>
                  <a:pt x="51861" y="26581"/>
                </a:lnTo>
                <a:lnTo>
                  <a:pt x="40436" y="26581"/>
                </a:lnTo>
                <a:lnTo>
                  <a:pt x="40325" y="20980"/>
                </a:lnTo>
                <a:lnTo>
                  <a:pt x="40126" y="18402"/>
                </a:lnTo>
                <a:lnTo>
                  <a:pt x="39781" y="14604"/>
                </a:lnTo>
                <a:close/>
              </a:path>
              <a:path w="64134" h="41910">
                <a:moveTo>
                  <a:pt x="38455" y="0"/>
                </a:moveTo>
                <a:lnTo>
                  <a:pt x="26073" y="0"/>
                </a:lnTo>
                <a:lnTo>
                  <a:pt x="17411" y="19240"/>
                </a:lnTo>
                <a:lnTo>
                  <a:pt x="16416" y="21564"/>
                </a:lnTo>
                <a:lnTo>
                  <a:pt x="15303" y="24307"/>
                </a:lnTo>
                <a:lnTo>
                  <a:pt x="14617" y="26581"/>
                </a:lnTo>
                <a:lnTo>
                  <a:pt x="24368" y="26581"/>
                </a:lnTo>
                <a:lnTo>
                  <a:pt x="27165" y="20396"/>
                </a:lnTo>
                <a:lnTo>
                  <a:pt x="28422" y="16725"/>
                </a:lnTo>
                <a:lnTo>
                  <a:pt x="29273" y="14604"/>
                </a:lnTo>
                <a:lnTo>
                  <a:pt x="39781" y="14604"/>
                </a:lnTo>
                <a:lnTo>
                  <a:pt x="38455" y="0"/>
                </a:lnTo>
                <a:close/>
              </a:path>
              <a:path w="64134" h="41910">
                <a:moveTo>
                  <a:pt x="64084" y="0"/>
                </a:moveTo>
                <a:lnTo>
                  <a:pt x="52006" y="0"/>
                </a:lnTo>
                <a:lnTo>
                  <a:pt x="42646" y="20599"/>
                </a:lnTo>
                <a:lnTo>
                  <a:pt x="41413" y="24307"/>
                </a:lnTo>
                <a:lnTo>
                  <a:pt x="40614" y="26581"/>
                </a:lnTo>
                <a:lnTo>
                  <a:pt x="51861" y="26581"/>
                </a:lnTo>
                <a:lnTo>
                  <a:pt x="64084" y="0"/>
                </a:lnTo>
                <a:close/>
              </a:path>
            </a:pathLst>
          </a:custGeom>
          <a:solidFill>
            <a:srgbClr val="E01E26"/>
          </a:solidFill>
        </p:spPr>
        <p:txBody>
          <a:bodyPr wrap="square" lIns="0" tIns="0" rIns="0" bIns="0" rtlCol="0"/>
          <a:lstStyle/>
          <a:p>
            <a:endParaRPr/>
          </a:p>
        </p:txBody>
      </p:sp>
      <p:sp>
        <p:nvSpPr>
          <p:cNvPr id="61" name="object 61"/>
          <p:cNvSpPr/>
          <p:nvPr/>
        </p:nvSpPr>
        <p:spPr>
          <a:xfrm>
            <a:off x="8155119" y="4590141"/>
            <a:ext cx="41275" cy="41910"/>
          </a:xfrm>
          <a:custGeom>
            <a:avLst/>
            <a:gdLst/>
            <a:ahLst/>
            <a:cxnLst/>
            <a:rect l="l" t="t" r="r" b="b"/>
            <a:pathLst>
              <a:path w="41275" h="41910">
                <a:moveTo>
                  <a:pt x="12788" y="0"/>
                </a:moveTo>
                <a:lnTo>
                  <a:pt x="0" y="0"/>
                </a:lnTo>
                <a:lnTo>
                  <a:pt x="8978" y="28740"/>
                </a:lnTo>
                <a:lnTo>
                  <a:pt x="6540" y="41401"/>
                </a:lnTo>
                <a:lnTo>
                  <a:pt x="18694" y="41401"/>
                </a:lnTo>
                <a:lnTo>
                  <a:pt x="21132" y="28524"/>
                </a:lnTo>
                <a:lnTo>
                  <a:pt x="29357" y="16713"/>
                </a:lnTo>
                <a:lnTo>
                  <a:pt x="17119" y="16713"/>
                </a:lnTo>
                <a:lnTo>
                  <a:pt x="16611" y="13855"/>
                </a:lnTo>
                <a:lnTo>
                  <a:pt x="12788" y="0"/>
                </a:lnTo>
                <a:close/>
              </a:path>
              <a:path w="41275" h="41910">
                <a:moveTo>
                  <a:pt x="40995" y="0"/>
                </a:moveTo>
                <a:lnTo>
                  <a:pt x="27965" y="0"/>
                </a:lnTo>
                <a:lnTo>
                  <a:pt x="22097" y="8775"/>
                </a:lnTo>
                <a:lnTo>
                  <a:pt x="20535" y="11150"/>
                </a:lnTo>
                <a:lnTo>
                  <a:pt x="18694" y="13855"/>
                </a:lnTo>
                <a:lnTo>
                  <a:pt x="17170" y="16713"/>
                </a:lnTo>
                <a:lnTo>
                  <a:pt x="29357" y="16713"/>
                </a:lnTo>
                <a:lnTo>
                  <a:pt x="40995" y="0"/>
                </a:lnTo>
                <a:close/>
              </a:path>
            </a:pathLst>
          </a:custGeom>
          <a:solidFill>
            <a:srgbClr val="E01E26"/>
          </a:solidFill>
        </p:spPr>
        <p:txBody>
          <a:bodyPr wrap="square" lIns="0" tIns="0" rIns="0" bIns="0" rtlCol="0"/>
          <a:lstStyle/>
          <a:p>
            <a:endParaRPr/>
          </a:p>
        </p:txBody>
      </p:sp>
      <p:sp>
        <p:nvSpPr>
          <p:cNvPr id="62" name="object 62"/>
          <p:cNvSpPr/>
          <p:nvPr/>
        </p:nvSpPr>
        <p:spPr>
          <a:xfrm>
            <a:off x="8111838" y="4590143"/>
            <a:ext cx="43815" cy="41910"/>
          </a:xfrm>
          <a:custGeom>
            <a:avLst/>
            <a:gdLst/>
            <a:ahLst/>
            <a:cxnLst/>
            <a:rect l="l" t="t" r="r" b="b"/>
            <a:pathLst>
              <a:path w="43815" h="41910">
                <a:moveTo>
                  <a:pt x="36995" y="0"/>
                </a:moveTo>
                <a:lnTo>
                  <a:pt x="22479" y="0"/>
                </a:lnTo>
                <a:lnTo>
                  <a:pt x="0" y="41401"/>
                </a:lnTo>
                <a:lnTo>
                  <a:pt x="12623" y="41401"/>
                </a:lnTo>
                <a:lnTo>
                  <a:pt x="15989" y="35102"/>
                </a:lnTo>
                <a:lnTo>
                  <a:pt x="42669" y="35102"/>
                </a:lnTo>
                <a:lnTo>
                  <a:pt x="41251" y="26327"/>
                </a:lnTo>
                <a:lnTo>
                  <a:pt x="20497" y="26327"/>
                </a:lnTo>
                <a:lnTo>
                  <a:pt x="25514" y="16713"/>
                </a:lnTo>
                <a:lnTo>
                  <a:pt x="26416" y="14935"/>
                </a:lnTo>
                <a:lnTo>
                  <a:pt x="27330" y="12839"/>
                </a:lnTo>
                <a:lnTo>
                  <a:pt x="39070" y="12839"/>
                </a:lnTo>
                <a:lnTo>
                  <a:pt x="36995" y="0"/>
                </a:lnTo>
                <a:close/>
              </a:path>
              <a:path w="43815" h="41910">
                <a:moveTo>
                  <a:pt x="42669" y="35102"/>
                </a:moveTo>
                <a:lnTo>
                  <a:pt x="30073" y="35102"/>
                </a:lnTo>
                <a:lnTo>
                  <a:pt x="30962" y="41401"/>
                </a:lnTo>
                <a:lnTo>
                  <a:pt x="43688" y="41401"/>
                </a:lnTo>
                <a:lnTo>
                  <a:pt x="42669" y="35102"/>
                </a:lnTo>
                <a:close/>
              </a:path>
              <a:path w="43815" h="41910">
                <a:moveTo>
                  <a:pt x="39070" y="12839"/>
                </a:moveTo>
                <a:lnTo>
                  <a:pt x="27419" y="12839"/>
                </a:lnTo>
                <a:lnTo>
                  <a:pt x="27463" y="14935"/>
                </a:lnTo>
                <a:lnTo>
                  <a:pt x="28930" y="26327"/>
                </a:lnTo>
                <a:lnTo>
                  <a:pt x="41251" y="26327"/>
                </a:lnTo>
                <a:lnTo>
                  <a:pt x="39070" y="12839"/>
                </a:lnTo>
                <a:close/>
              </a:path>
            </a:pathLst>
          </a:custGeom>
          <a:solidFill>
            <a:srgbClr val="E01E26"/>
          </a:solidFill>
        </p:spPr>
        <p:txBody>
          <a:bodyPr wrap="square" lIns="0" tIns="0" rIns="0" bIns="0" rtlCol="0"/>
          <a:lstStyle/>
          <a:p>
            <a:endParaRPr/>
          </a:p>
        </p:txBody>
      </p:sp>
      <p:sp>
        <p:nvSpPr>
          <p:cNvPr id="63" name="object 63"/>
          <p:cNvSpPr/>
          <p:nvPr/>
        </p:nvSpPr>
        <p:spPr>
          <a:xfrm>
            <a:off x="678812" y="4624420"/>
            <a:ext cx="4471035" cy="0"/>
          </a:xfrm>
          <a:custGeom>
            <a:avLst/>
            <a:gdLst/>
            <a:ahLst/>
            <a:cxnLst/>
            <a:rect l="l" t="t" r="r" b="b"/>
            <a:pathLst>
              <a:path w="4471035">
                <a:moveTo>
                  <a:pt x="0" y="0"/>
                </a:moveTo>
                <a:lnTo>
                  <a:pt x="4470971" y="0"/>
                </a:lnTo>
              </a:path>
            </a:pathLst>
          </a:custGeom>
          <a:ln w="12700">
            <a:solidFill>
              <a:srgbClr val="D1D3D4"/>
            </a:solidFill>
          </a:ln>
        </p:spPr>
        <p:txBody>
          <a:bodyPr wrap="square" lIns="0" tIns="0" rIns="0" bIns="0" rtlCol="0"/>
          <a:lstStyle/>
          <a:p>
            <a:endParaRPr/>
          </a:p>
        </p:txBody>
      </p:sp>
      <p:sp>
        <p:nvSpPr>
          <p:cNvPr id="64" name="object 64"/>
          <p:cNvSpPr txBox="1"/>
          <p:nvPr/>
        </p:nvSpPr>
        <p:spPr>
          <a:xfrm>
            <a:off x="264386" y="4542502"/>
            <a:ext cx="568776" cy="120546"/>
          </a:xfrm>
          <a:prstGeom prst="rect">
            <a:avLst/>
          </a:prstGeom>
        </p:spPr>
        <p:txBody>
          <a:bodyPr vert="horz" wrap="square" lIns="0" tIns="12700" rIns="0" bIns="0" rtlCol="0">
            <a:spAutoFit/>
          </a:bodyPr>
          <a:lstStyle/>
          <a:p>
            <a:pPr marL="12700">
              <a:lnSpc>
                <a:spcPct val="100000"/>
              </a:lnSpc>
              <a:spcBef>
                <a:spcPts val="100"/>
              </a:spcBef>
            </a:pPr>
            <a:r>
              <a:rPr lang="en-GB" altLang="zh-CN" sz="700" b="1" spc="-40" dirty="0">
                <a:solidFill>
                  <a:srgbClr val="F15C60"/>
                </a:solidFill>
                <a:latin typeface="Microsoft YaHei UI" panose="020B0503020204020204" pitchFamily="34" charset="-122"/>
                <a:ea typeface="Microsoft YaHei UI" panose="020B0503020204020204" pitchFamily="34" charset="-122"/>
                <a:cs typeface="Arial"/>
              </a:rPr>
              <a:t>KERB</a:t>
            </a:r>
            <a:r>
              <a:rPr lang="zh-CN" altLang="en-US" sz="700" b="1" spc="-40" dirty="0">
                <a:solidFill>
                  <a:srgbClr val="F15C60"/>
                </a:solidFill>
                <a:latin typeface="Microsoft YaHei UI" panose="020B0503020204020204" pitchFamily="34" charset="-122"/>
                <a:ea typeface="Microsoft YaHei UI" panose="020B0503020204020204" pitchFamily="34" charset="-122"/>
                <a:cs typeface="Arial"/>
              </a:rPr>
              <a:t>蓝图</a:t>
            </a:r>
            <a:endParaRPr sz="700" dirty="0">
              <a:latin typeface="Microsoft YaHei UI" panose="020B0503020204020204" pitchFamily="34" charset="-122"/>
              <a:ea typeface="Microsoft YaHei UI" panose="020B0503020204020204" pitchFamily="34" charset="-122"/>
              <a:cs typeface="Arial"/>
            </a:endParaRPr>
          </a:p>
        </p:txBody>
      </p:sp>
      <p:sp>
        <p:nvSpPr>
          <p:cNvPr id="65" name="object 65"/>
          <p:cNvSpPr txBox="1"/>
          <p:nvPr/>
        </p:nvSpPr>
        <p:spPr>
          <a:xfrm>
            <a:off x="275178" y="5102342"/>
            <a:ext cx="811530" cy="346890"/>
          </a:xfrm>
          <a:prstGeom prst="rect">
            <a:avLst/>
          </a:prstGeom>
        </p:spPr>
        <p:txBody>
          <a:bodyPr vert="horz" wrap="square" lIns="0" tIns="12700" rIns="0" bIns="0" rtlCol="0">
            <a:spAutoFit/>
          </a:bodyPr>
          <a:lstStyle/>
          <a:p>
            <a:pPr marL="12700" marR="5080">
              <a:lnSpc>
                <a:spcPct val="125000"/>
              </a:lnSpc>
              <a:spcBef>
                <a:spcPts val="100"/>
              </a:spcBef>
            </a:pPr>
            <a:r>
              <a:rPr lang="zh-CN" altLang="en-US" sz="600" dirty="0">
                <a:solidFill>
                  <a:srgbClr val="231F20"/>
                </a:solidFill>
                <a:latin typeface="+mn-ea"/>
                <a:cs typeface="Calibri"/>
              </a:rPr>
              <a:t>构建一个庞大的覆盖</a:t>
            </a:r>
            <a:r>
              <a:rPr lang="en-US" altLang="zh-CN" sz="600" dirty="0">
                <a:solidFill>
                  <a:srgbClr val="231F20"/>
                </a:solidFill>
                <a:latin typeface="+mn-ea"/>
                <a:cs typeface="Calibri"/>
              </a:rPr>
              <a:t>130</a:t>
            </a:r>
            <a:r>
              <a:rPr lang="zh-CN" altLang="en-US" sz="600" dirty="0">
                <a:solidFill>
                  <a:srgbClr val="231F20"/>
                </a:solidFill>
                <a:latin typeface="+mn-ea"/>
                <a:cs typeface="Calibri"/>
              </a:rPr>
              <a:t>个国家的全球街边</a:t>
            </a:r>
            <a:r>
              <a:rPr lang="en-US" altLang="zh-CN" sz="600" dirty="0">
                <a:solidFill>
                  <a:srgbClr val="231F20"/>
                </a:solidFill>
                <a:latin typeface="+mn-ea"/>
                <a:cs typeface="Calibri"/>
              </a:rPr>
              <a:t>P2P</a:t>
            </a:r>
            <a:r>
              <a:rPr lang="zh-CN" altLang="en-US" sz="600" dirty="0">
                <a:solidFill>
                  <a:srgbClr val="231F20"/>
                </a:solidFill>
                <a:latin typeface="+mn-ea"/>
                <a:cs typeface="Calibri"/>
              </a:rPr>
              <a:t>停车位网络</a:t>
            </a:r>
            <a:endParaRPr sz="600" dirty="0">
              <a:latin typeface="+mn-ea"/>
              <a:cs typeface="Calibri"/>
            </a:endParaRPr>
          </a:p>
        </p:txBody>
      </p:sp>
      <p:sp>
        <p:nvSpPr>
          <p:cNvPr id="66" name="object 66"/>
          <p:cNvSpPr txBox="1"/>
          <p:nvPr/>
        </p:nvSpPr>
        <p:spPr>
          <a:xfrm>
            <a:off x="1372719" y="5094200"/>
            <a:ext cx="918844" cy="346890"/>
          </a:xfrm>
          <a:prstGeom prst="rect">
            <a:avLst/>
          </a:prstGeom>
        </p:spPr>
        <p:txBody>
          <a:bodyPr vert="horz" wrap="square" lIns="0" tIns="12700" rIns="0" bIns="0" rtlCol="0">
            <a:spAutoFit/>
          </a:bodyPr>
          <a:lstStyle/>
          <a:p>
            <a:pPr marL="12700" marR="5080">
              <a:lnSpc>
                <a:spcPct val="125000"/>
              </a:lnSpc>
              <a:spcBef>
                <a:spcPts val="100"/>
              </a:spcBef>
            </a:pPr>
            <a:r>
              <a:rPr lang="zh-CN" altLang="en-US" sz="600" spc="-10" dirty="0">
                <a:solidFill>
                  <a:srgbClr val="231F20"/>
                </a:solidFill>
                <a:latin typeface="+mn-ea"/>
                <a:cs typeface="Calibri"/>
              </a:rPr>
              <a:t>以手机操作优先，省时省力的模式颠覆价值超过</a:t>
            </a:r>
            <a:r>
              <a:rPr lang="en-US" altLang="zh-CN" sz="600" spc="-10" dirty="0">
                <a:solidFill>
                  <a:srgbClr val="231F20"/>
                </a:solidFill>
                <a:latin typeface="+mn-ea"/>
                <a:cs typeface="Calibri"/>
              </a:rPr>
              <a:t>5000</a:t>
            </a:r>
            <a:r>
              <a:rPr lang="zh-CN" altLang="en-US" sz="600" spc="-10" dirty="0">
                <a:solidFill>
                  <a:srgbClr val="231F20"/>
                </a:solidFill>
                <a:latin typeface="+mn-ea"/>
                <a:cs typeface="Calibri"/>
              </a:rPr>
              <a:t>亿美元的全球停车行业</a:t>
            </a:r>
            <a:endParaRPr sz="600" dirty="0">
              <a:latin typeface="+mn-ea"/>
              <a:cs typeface="Calibri"/>
            </a:endParaRPr>
          </a:p>
        </p:txBody>
      </p:sp>
      <p:sp>
        <p:nvSpPr>
          <p:cNvPr id="67" name="object 67"/>
          <p:cNvSpPr txBox="1"/>
          <p:nvPr/>
        </p:nvSpPr>
        <p:spPr>
          <a:xfrm>
            <a:off x="2559306" y="5099054"/>
            <a:ext cx="1014730" cy="343235"/>
          </a:xfrm>
          <a:prstGeom prst="rect">
            <a:avLst/>
          </a:prstGeom>
        </p:spPr>
        <p:txBody>
          <a:bodyPr vert="horz" wrap="square" lIns="0" tIns="12700" rIns="0" bIns="0" rtlCol="0">
            <a:spAutoFit/>
          </a:bodyPr>
          <a:lstStyle/>
          <a:p>
            <a:pPr marL="12700" marR="5080">
              <a:lnSpc>
                <a:spcPct val="125000"/>
              </a:lnSpc>
              <a:spcBef>
                <a:spcPts val="100"/>
              </a:spcBef>
            </a:pPr>
            <a:r>
              <a:rPr lang="zh-CN" altLang="en-US" sz="600" spc="-5" dirty="0">
                <a:solidFill>
                  <a:srgbClr val="231F20"/>
                </a:solidFill>
                <a:latin typeface="+mn-ea"/>
                <a:cs typeface="Calibri"/>
              </a:rPr>
              <a:t>利用</a:t>
            </a:r>
            <a:r>
              <a:rPr lang="en-US" altLang="zh-CN" sz="600" spc="-5" dirty="0" err="1">
                <a:solidFill>
                  <a:srgbClr val="231F20"/>
                </a:solidFill>
                <a:latin typeface="+mn-ea"/>
                <a:cs typeface="Calibri"/>
              </a:rPr>
              <a:t>KERB</a:t>
            </a:r>
            <a:r>
              <a:rPr lang="zh-CN" altLang="en-US" sz="600" spc="-5" dirty="0">
                <a:solidFill>
                  <a:srgbClr val="231F20"/>
                </a:solidFill>
                <a:latin typeface="+mn-ea"/>
                <a:cs typeface="Calibri"/>
              </a:rPr>
              <a:t>在全球的</a:t>
            </a:r>
            <a:r>
              <a:rPr lang="en-US" altLang="zh-CN" sz="600" spc="-5" dirty="0">
                <a:solidFill>
                  <a:srgbClr val="231F20"/>
                </a:solidFill>
                <a:latin typeface="+mn-ea"/>
                <a:cs typeface="Calibri"/>
              </a:rPr>
              <a:t>P2P</a:t>
            </a:r>
            <a:r>
              <a:rPr lang="zh-CN" altLang="en-US" sz="600" spc="-5" dirty="0">
                <a:solidFill>
                  <a:srgbClr val="231F20"/>
                </a:solidFill>
                <a:latin typeface="+mn-ea"/>
                <a:cs typeface="Calibri"/>
              </a:rPr>
              <a:t>足迹，引入例如汽车共享、电动车充电、包裹取件等更多移动服务</a:t>
            </a:r>
          </a:p>
        </p:txBody>
      </p:sp>
      <p:sp>
        <p:nvSpPr>
          <p:cNvPr id="68" name="object 68"/>
          <p:cNvSpPr txBox="1"/>
          <p:nvPr/>
        </p:nvSpPr>
        <p:spPr>
          <a:xfrm>
            <a:off x="3797606" y="5100478"/>
            <a:ext cx="1316990" cy="349070"/>
          </a:xfrm>
          <a:prstGeom prst="rect">
            <a:avLst/>
          </a:prstGeom>
        </p:spPr>
        <p:txBody>
          <a:bodyPr vert="horz" wrap="square" lIns="0" tIns="12700" rIns="0" bIns="0" rtlCol="0">
            <a:spAutoFit/>
          </a:bodyPr>
          <a:lstStyle/>
          <a:p>
            <a:pPr marL="12700" marR="13335">
              <a:lnSpc>
                <a:spcPct val="125000"/>
              </a:lnSpc>
              <a:spcBef>
                <a:spcPts val="100"/>
              </a:spcBef>
            </a:pPr>
            <a:r>
              <a:rPr lang="zh-CN" altLang="en-US" sz="600" spc="-10" dirty="0">
                <a:solidFill>
                  <a:srgbClr val="231F20"/>
                </a:solidFill>
                <a:latin typeface="+mn-ea"/>
                <a:cs typeface="Calibri"/>
              </a:rPr>
              <a:t>将</a:t>
            </a:r>
            <a:r>
              <a:rPr lang="en-US" altLang="zh-CN" sz="600" spc="-10" dirty="0" err="1">
                <a:solidFill>
                  <a:srgbClr val="231F20"/>
                </a:solidFill>
                <a:latin typeface="+mn-ea"/>
                <a:cs typeface="Calibri"/>
              </a:rPr>
              <a:t>KERB</a:t>
            </a:r>
            <a:r>
              <a:rPr lang="zh-CN" altLang="en-US" sz="600" spc="-10" dirty="0">
                <a:solidFill>
                  <a:srgbClr val="231F20"/>
                </a:solidFill>
                <a:latin typeface="+mn-ea"/>
                <a:cs typeface="Calibri"/>
              </a:rPr>
              <a:t>的大量珍贵数据货币化，这些数据涉及到城市中停车和出行的人员</a:t>
            </a:r>
            <a:r>
              <a:rPr lang="en-US" altLang="zh-CN" sz="600" spc="-10" dirty="0">
                <a:solidFill>
                  <a:srgbClr val="231F20"/>
                </a:solidFill>
                <a:latin typeface="+mn-ea"/>
                <a:cs typeface="Calibri"/>
              </a:rPr>
              <a:t>/</a:t>
            </a:r>
            <a:r>
              <a:rPr lang="zh-CN" altLang="en-US" sz="600" spc="-10" dirty="0">
                <a:solidFill>
                  <a:srgbClr val="231F20"/>
                </a:solidFill>
                <a:latin typeface="+mn-ea"/>
                <a:cs typeface="Calibri"/>
              </a:rPr>
              <a:t>地点</a:t>
            </a:r>
            <a:r>
              <a:rPr lang="en-US" altLang="zh-CN" sz="600" spc="-10" dirty="0">
                <a:solidFill>
                  <a:srgbClr val="231F20"/>
                </a:solidFill>
                <a:latin typeface="+mn-ea"/>
                <a:cs typeface="Calibri"/>
              </a:rPr>
              <a:t>/</a:t>
            </a:r>
            <a:r>
              <a:rPr lang="zh-CN" altLang="en-US" sz="600" spc="-10" dirty="0">
                <a:solidFill>
                  <a:srgbClr val="231F20"/>
                </a:solidFill>
                <a:latin typeface="+mn-ea"/>
                <a:cs typeface="Calibri"/>
              </a:rPr>
              <a:t>时间</a:t>
            </a:r>
            <a:r>
              <a:rPr lang="en-US" altLang="zh-CN" sz="600" spc="-10" dirty="0">
                <a:solidFill>
                  <a:srgbClr val="231F20"/>
                </a:solidFill>
                <a:latin typeface="+mn-ea"/>
                <a:cs typeface="Calibri"/>
              </a:rPr>
              <a:t>/</a:t>
            </a:r>
            <a:r>
              <a:rPr lang="zh-CN" altLang="en-US" sz="600" spc="-10" dirty="0">
                <a:solidFill>
                  <a:srgbClr val="231F20"/>
                </a:solidFill>
                <a:latin typeface="+mn-ea"/>
                <a:cs typeface="Calibri"/>
              </a:rPr>
              <a:t>方式</a:t>
            </a:r>
            <a:r>
              <a:rPr lang="en-US" altLang="zh-CN" sz="600" spc="-10" dirty="0">
                <a:solidFill>
                  <a:srgbClr val="231F20"/>
                </a:solidFill>
                <a:latin typeface="+mn-ea"/>
                <a:cs typeface="Calibri"/>
              </a:rPr>
              <a:t>/</a:t>
            </a:r>
            <a:r>
              <a:rPr lang="zh-CN" altLang="en-US" sz="600" spc="-10" dirty="0">
                <a:solidFill>
                  <a:srgbClr val="231F20"/>
                </a:solidFill>
                <a:latin typeface="+mn-ea"/>
                <a:cs typeface="Calibri"/>
              </a:rPr>
              <a:t>原因</a:t>
            </a:r>
            <a:endParaRPr lang="zh-CN" altLang="en-US" sz="700" spc="-10" dirty="0">
              <a:solidFill>
                <a:srgbClr val="231F20"/>
              </a:solidFill>
              <a:cs typeface="Calibri"/>
            </a:endParaRPr>
          </a:p>
        </p:txBody>
      </p:sp>
      <p:sp>
        <p:nvSpPr>
          <p:cNvPr id="69" name="object 69"/>
          <p:cNvSpPr/>
          <p:nvPr/>
        </p:nvSpPr>
        <p:spPr>
          <a:xfrm>
            <a:off x="279398" y="4922466"/>
            <a:ext cx="198361" cy="137350"/>
          </a:xfrm>
          <a:prstGeom prst="rect">
            <a:avLst/>
          </a:prstGeom>
          <a:blipFill>
            <a:blip r:embed="rId33" cstate="print"/>
            <a:stretch>
              <a:fillRect/>
            </a:stretch>
          </a:blipFill>
        </p:spPr>
        <p:txBody>
          <a:bodyPr wrap="square" lIns="0" tIns="0" rIns="0" bIns="0" rtlCol="0"/>
          <a:lstStyle/>
          <a:p>
            <a:endParaRPr/>
          </a:p>
        </p:txBody>
      </p:sp>
      <p:sp>
        <p:nvSpPr>
          <p:cNvPr id="70" name="object 70"/>
          <p:cNvSpPr/>
          <p:nvPr/>
        </p:nvSpPr>
        <p:spPr>
          <a:xfrm>
            <a:off x="1380440" y="4922466"/>
            <a:ext cx="198374" cy="137350"/>
          </a:xfrm>
          <a:prstGeom prst="rect">
            <a:avLst/>
          </a:prstGeom>
          <a:blipFill>
            <a:blip r:embed="rId34" cstate="print"/>
            <a:stretch>
              <a:fillRect/>
            </a:stretch>
          </a:blipFill>
        </p:spPr>
        <p:txBody>
          <a:bodyPr wrap="square" lIns="0" tIns="0" rIns="0" bIns="0" rtlCol="0"/>
          <a:lstStyle/>
          <a:p>
            <a:endParaRPr/>
          </a:p>
        </p:txBody>
      </p:sp>
      <p:sp>
        <p:nvSpPr>
          <p:cNvPr id="71" name="object 71"/>
          <p:cNvSpPr/>
          <p:nvPr/>
        </p:nvSpPr>
        <p:spPr>
          <a:xfrm>
            <a:off x="2566192" y="4922466"/>
            <a:ext cx="198361" cy="137350"/>
          </a:xfrm>
          <a:prstGeom prst="rect">
            <a:avLst/>
          </a:prstGeom>
          <a:blipFill>
            <a:blip r:embed="rId33" cstate="print"/>
            <a:stretch>
              <a:fillRect/>
            </a:stretch>
          </a:blipFill>
        </p:spPr>
        <p:txBody>
          <a:bodyPr wrap="square" lIns="0" tIns="0" rIns="0" bIns="0" rtlCol="0"/>
          <a:lstStyle/>
          <a:p>
            <a:endParaRPr/>
          </a:p>
        </p:txBody>
      </p:sp>
      <p:sp>
        <p:nvSpPr>
          <p:cNvPr id="72" name="object 72"/>
          <p:cNvSpPr/>
          <p:nvPr/>
        </p:nvSpPr>
        <p:spPr>
          <a:xfrm>
            <a:off x="3807592" y="4922466"/>
            <a:ext cx="198361" cy="137350"/>
          </a:xfrm>
          <a:prstGeom prst="rect">
            <a:avLst/>
          </a:prstGeom>
          <a:blipFill>
            <a:blip r:embed="rId35" cstate="print"/>
            <a:stretch>
              <a:fillRect/>
            </a:stretch>
          </a:blipFill>
        </p:spPr>
        <p:txBody>
          <a:bodyPr wrap="square" lIns="0" tIns="0" rIns="0" bIns="0" rtlCol="0"/>
          <a:lstStyle/>
          <a:p>
            <a:endParaRPr/>
          </a:p>
        </p:txBody>
      </p:sp>
      <p:sp>
        <p:nvSpPr>
          <p:cNvPr id="73" name="object 73"/>
          <p:cNvSpPr txBox="1"/>
          <p:nvPr/>
        </p:nvSpPr>
        <p:spPr>
          <a:xfrm>
            <a:off x="246167" y="4737841"/>
            <a:ext cx="3848735" cy="302647"/>
          </a:xfrm>
          <a:prstGeom prst="rect">
            <a:avLst/>
          </a:prstGeom>
        </p:spPr>
        <p:txBody>
          <a:bodyPr vert="horz" wrap="square" lIns="0" tIns="12700" rIns="0" bIns="0" rtlCol="0">
            <a:spAutoFit/>
          </a:bodyPr>
          <a:lstStyle/>
          <a:p>
            <a:pPr marL="12700">
              <a:lnSpc>
                <a:spcPct val="100000"/>
              </a:lnSpc>
              <a:spcBef>
                <a:spcPts val="100"/>
              </a:spcBef>
            </a:pPr>
            <a:r>
              <a:rPr lang="en-US" altLang="zh-CN" sz="700" b="1" spc="-55" dirty="0">
                <a:solidFill>
                  <a:srgbClr val="231F20"/>
                </a:solidFill>
                <a:latin typeface="+mn-ea"/>
                <a:cs typeface="Arial"/>
              </a:rPr>
              <a:t>10</a:t>
            </a:r>
            <a:r>
              <a:rPr lang="zh-CN" altLang="en-US" sz="700" b="1" spc="-55" dirty="0">
                <a:solidFill>
                  <a:srgbClr val="231F20"/>
                </a:solidFill>
                <a:latin typeface="+mn-ea"/>
                <a:cs typeface="Arial"/>
              </a:rPr>
              <a:t>年战略，</a:t>
            </a:r>
            <a:r>
              <a:rPr lang="en-US" altLang="zh-CN" sz="700" b="1" spc="-55" dirty="0">
                <a:solidFill>
                  <a:srgbClr val="231F20"/>
                </a:solidFill>
                <a:latin typeface="+mn-ea"/>
                <a:cs typeface="Arial"/>
              </a:rPr>
              <a:t>4</a:t>
            </a:r>
            <a:r>
              <a:rPr lang="zh-CN" altLang="en-US" sz="700" b="1" spc="-55" dirty="0">
                <a:solidFill>
                  <a:srgbClr val="231F20"/>
                </a:solidFill>
                <a:latin typeface="+mn-ea"/>
                <a:cs typeface="Arial"/>
              </a:rPr>
              <a:t>个阶段</a:t>
            </a:r>
            <a:endParaRPr lang="en-GB" sz="700" dirty="0">
              <a:latin typeface="+mn-ea"/>
              <a:cs typeface="Arial"/>
            </a:endParaRPr>
          </a:p>
          <a:p>
            <a:pPr marL="66040">
              <a:lnSpc>
                <a:spcPct val="100000"/>
              </a:lnSpc>
              <a:spcBef>
                <a:spcPts val="695"/>
              </a:spcBef>
              <a:tabLst>
                <a:tab pos="1163955" algn="l"/>
                <a:tab pos="2346325" algn="l"/>
                <a:tab pos="3542665" algn="l"/>
              </a:tabLst>
            </a:pPr>
            <a:r>
              <a:rPr lang="zh-CN" altLang="en-US" sz="500" b="1" strike="sngStrike" spc="-100" dirty="0">
                <a:solidFill>
                  <a:srgbClr val="28417C"/>
                </a:solidFill>
                <a:latin typeface="Arial"/>
                <a:cs typeface="Arial"/>
              </a:rPr>
              <a:t>     </a:t>
            </a:r>
            <a:r>
              <a:rPr lang="en-US" altLang="zh-CN" sz="500" b="1" strike="sngStrike" spc="-100" dirty="0">
                <a:solidFill>
                  <a:srgbClr val="28417C"/>
                </a:solidFill>
                <a:latin typeface="Arial"/>
                <a:cs typeface="Arial"/>
              </a:rPr>
              <a:t>1</a:t>
            </a:r>
            <a:r>
              <a:rPr lang="zh-CN" altLang="en-US" sz="500" b="1" strike="sngStrike" spc="-100" dirty="0">
                <a:solidFill>
                  <a:srgbClr val="28417C"/>
                </a:solidFill>
                <a:latin typeface="Arial"/>
                <a:cs typeface="Arial"/>
              </a:rPr>
              <a:t>年</a:t>
            </a:r>
            <a:r>
              <a:rPr lang="en-GB" sz="600" b="1" strike="sngStrike" dirty="0">
                <a:solidFill>
                  <a:srgbClr val="28417C"/>
                </a:solidFill>
                <a:latin typeface="Arial"/>
                <a:cs typeface="Arial"/>
              </a:rPr>
              <a:t>	</a:t>
            </a:r>
            <a:r>
              <a:rPr lang="zh-CN" altLang="en-US" sz="500" b="1" strike="sngStrike" spc="-40" dirty="0">
                <a:solidFill>
                  <a:srgbClr val="28417C"/>
                </a:solidFill>
                <a:latin typeface="Arial"/>
                <a:cs typeface="Arial"/>
              </a:rPr>
              <a:t>  </a:t>
            </a:r>
            <a:r>
              <a:rPr lang="en-US" altLang="zh-CN" sz="500" b="1" strike="sngStrike" spc="-40" dirty="0">
                <a:solidFill>
                  <a:srgbClr val="28417C"/>
                </a:solidFill>
                <a:latin typeface="Arial"/>
                <a:cs typeface="Arial"/>
              </a:rPr>
              <a:t>3</a:t>
            </a:r>
            <a:r>
              <a:rPr lang="zh-CN" altLang="en-US" sz="500" b="1" strike="sngStrike" spc="-40" dirty="0">
                <a:solidFill>
                  <a:srgbClr val="28417C"/>
                </a:solidFill>
                <a:latin typeface="Arial"/>
                <a:cs typeface="Arial"/>
              </a:rPr>
              <a:t>年</a:t>
            </a:r>
            <a:r>
              <a:rPr lang="en-GB" sz="600" b="1" strike="sngStrike" dirty="0">
                <a:solidFill>
                  <a:srgbClr val="28417C"/>
                </a:solidFill>
                <a:latin typeface="Arial"/>
                <a:cs typeface="Arial"/>
              </a:rPr>
              <a:t>	</a:t>
            </a:r>
            <a:r>
              <a:rPr lang="zh-CN" altLang="en-US" sz="500" b="1" strike="sngStrike" spc="-40" dirty="0">
                <a:solidFill>
                  <a:srgbClr val="28417C"/>
                </a:solidFill>
                <a:latin typeface="Arial"/>
                <a:cs typeface="Arial"/>
              </a:rPr>
              <a:t>  </a:t>
            </a:r>
            <a:r>
              <a:rPr lang="en-US" altLang="zh-CN" sz="500" b="1" strike="sngStrike" spc="-40" dirty="0">
                <a:solidFill>
                  <a:srgbClr val="28417C"/>
                </a:solidFill>
                <a:latin typeface="Arial"/>
                <a:cs typeface="Arial"/>
              </a:rPr>
              <a:t>5</a:t>
            </a:r>
            <a:r>
              <a:rPr lang="zh-CN" altLang="en-US" sz="500" b="1" strike="sngStrike" spc="-40" dirty="0">
                <a:solidFill>
                  <a:srgbClr val="28417C"/>
                </a:solidFill>
                <a:latin typeface="Arial"/>
                <a:cs typeface="Arial"/>
              </a:rPr>
              <a:t>年</a:t>
            </a:r>
            <a:r>
              <a:rPr lang="en-GB" sz="600" b="1" strike="sngStrike" dirty="0">
                <a:solidFill>
                  <a:srgbClr val="28417C"/>
                </a:solidFill>
                <a:latin typeface="Arial"/>
                <a:cs typeface="Arial"/>
              </a:rPr>
              <a:t>	</a:t>
            </a:r>
            <a:r>
              <a:rPr lang="en-GB" sz="600" b="1" strike="noStrike" dirty="0">
                <a:solidFill>
                  <a:srgbClr val="28417C"/>
                </a:solidFill>
                <a:latin typeface="Arial"/>
                <a:cs typeface="Arial"/>
              </a:rPr>
              <a:t> </a:t>
            </a:r>
            <a:r>
              <a:rPr lang="en-GB" sz="600" b="1" strike="noStrike" spc="-75" dirty="0">
                <a:solidFill>
                  <a:srgbClr val="28417C"/>
                </a:solidFill>
                <a:latin typeface="Arial"/>
                <a:cs typeface="Arial"/>
              </a:rPr>
              <a:t>   </a:t>
            </a:r>
            <a:r>
              <a:rPr lang="en-US" altLang="zh-CN" sz="500" b="1" spc="-45" dirty="0">
                <a:solidFill>
                  <a:srgbClr val="28417C"/>
                </a:solidFill>
                <a:latin typeface="Arial"/>
                <a:cs typeface="Arial"/>
              </a:rPr>
              <a:t>10</a:t>
            </a:r>
            <a:r>
              <a:rPr lang="zh-CN" altLang="en-US" sz="500" b="1" spc="-45" dirty="0">
                <a:solidFill>
                  <a:srgbClr val="28417C"/>
                </a:solidFill>
                <a:latin typeface="Arial"/>
                <a:cs typeface="Arial"/>
              </a:rPr>
              <a:t>年</a:t>
            </a:r>
            <a:endParaRPr lang="en-GB" sz="500" dirty="0">
              <a:latin typeface="Arial"/>
              <a:cs typeface="Arial"/>
            </a:endParaRPr>
          </a:p>
        </p:txBody>
      </p:sp>
      <p:sp>
        <p:nvSpPr>
          <p:cNvPr id="74" name="object 74"/>
          <p:cNvSpPr/>
          <p:nvPr/>
        </p:nvSpPr>
        <p:spPr>
          <a:xfrm>
            <a:off x="270012" y="6030769"/>
            <a:ext cx="4892675" cy="179070"/>
          </a:xfrm>
          <a:custGeom>
            <a:avLst/>
            <a:gdLst/>
            <a:ahLst/>
            <a:cxnLst/>
            <a:rect l="l" t="t" r="r" b="b"/>
            <a:pathLst>
              <a:path w="4892675" h="179070">
                <a:moveTo>
                  <a:pt x="4856480" y="0"/>
                </a:moveTo>
                <a:lnTo>
                  <a:pt x="35991" y="0"/>
                </a:lnTo>
                <a:lnTo>
                  <a:pt x="21977" y="2828"/>
                </a:lnTo>
                <a:lnTo>
                  <a:pt x="10537" y="10544"/>
                </a:lnTo>
                <a:lnTo>
                  <a:pt x="2826" y="21988"/>
                </a:lnTo>
                <a:lnTo>
                  <a:pt x="0" y="36004"/>
                </a:lnTo>
                <a:lnTo>
                  <a:pt x="0" y="142963"/>
                </a:lnTo>
                <a:lnTo>
                  <a:pt x="2826" y="156972"/>
                </a:lnTo>
                <a:lnTo>
                  <a:pt x="10537" y="168413"/>
                </a:lnTo>
                <a:lnTo>
                  <a:pt x="21977" y="176126"/>
                </a:lnTo>
                <a:lnTo>
                  <a:pt x="35991" y="178955"/>
                </a:lnTo>
                <a:lnTo>
                  <a:pt x="4856480" y="178955"/>
                </a:lnTo>
                <a:lnTo>
                  <a:pt x="4870488" y="176126"/>
                </a:lnTo>
                <a:lnTo>
                  <a:pt x="4881929" y="168413"/>
                </a:lnTo>
                <a:lnTo>
                  <a:pt x="4889643" y="156972"/>
                </a:lnTo>
                <a:lnTo>
                  <a:pt x="4892471" y="142963"/>
                </a:lnTo>
                <a:lnTo>
                  <a:pt x="4892471" y="36004"/>
                </a:lnTo>
                <a:lnTo>
                  <a:pt x="4889643" y="21988"/>
                </a:lnTo>
                <a:lnTo>
                  <a:pt x="4881929" y="10544"/>
                </a:lnTo>
                <a:lnTo>
                  <a:pt x="4870488" y="2828"/>
                </a:lnTo>
                <a:lnTo>
                  <a:pt x="4856480" y="0"/>
                </a:lnTo>
                <a:close/>
              </a:path>
            </a:pathLst>
          </a:custGeom>
          <a:solidFill>
            <a:srgbClr val="5DB481"/>
          </a:solidFill>
        </p:spPr>
        <p:txBody>
          <a:bodyPr wrap="square" lIns="0" tIns="0" rIns="0" bIns="0" rtlCol="0"/>
          <a:lstStyle/>
          <a:p>
            <a:endParaRPr/>
          </a:p>
        </p:txBody>
      </p:sp>
      <p:sp>
        <p:nvSpPr>
          <p:cNvPr id="75" name="object 75"/>
          <p:cNvSpPr/>
          <p:nvPr/>
        </p:nvSpPr>
        <p:spPr>
          <a:xfrm>
            <a:off x="270012" y="6452089"/>
            <a:ext cx="4892675" cy="179070"/>
          </a:xfrm>
          <a:custGeom>
            <a:avLst/>
            <a:gdLst/>
            <a:ahLst/>
            <a:cxnLst/>
            <a:rect l="l" t="t" r="r" b="b"/>
            <a:pathLst>
              <a:path w="4892675" h="179070">
                <a:moveTo>
                  <a:pt x="4856480" y="0"/>
                </a:moveTo>
                <a:lnTo>
                  <a:pt x="35991" y="0"/>
                </a:lnTo>
                <a:lnTo>
                  <a:pt x="21977" y="2830"/>
                </a:lnTo>
                <a:lnTo>
                  <a:pt x="10537" y="10548"/>
                </a:lnTo>
                <a:lnTo>
                  <a:pt x="2826" y="21993"/>
                </a:lnTo>
                <a:lnTo>
                  <a:pt x="0" y="36004"/>
                </a:lnTo>
                <a:lnTo>
                  <a:pt x="0" y="142963"/>
                </a:lnTo>
                <a:lnTo>
                  <a:pt x="2826" y="156974"/>
                </a:lnTo>
                <a:lnTo>
                  <a:pt x="10537" y="168419"/>
                </a:lnTo>
                <a:lnTo>
                  <a:pt x="21977" y="176137"/>
                </a:lnTo>
                <a:lnTo>
                  <a:pt x="35991" y="178968"/>
                </a:lnTo>
                <a:lnTo>
                  <a:pt x="4856480" y="178968"/>
                </a:lnTo>
                <a:lnTo>
                  <a:pt x="4870488" y="176137"/>
                </a:lnTo>
                <a:lnTo>
                  <a:pt x="4881929" y="168419"/>
                </a:lnTo>
                <a:lnTo>
                  <a:pt x="4889643" y="156974"/>
                </a:lnTo>
                <a:lnTo>
                  <a:pt x="4892471" y="142963"/>
                </a:lnTo>
                <a:lnTo>
                  <a:pt x="4892471" y="36004"/>
                </a:lnTo>
                <a:lnTo>
                  <a:pt x="4889643" y="21993"/>
                </a:lnTo>
                <a:lnTo>
                  <a:pt x="4881929" y="10548"/>
                </a:lnTo>
                <a:lnTo>
                  <a:pt x="4870488" y="2830"/>
                </a:lnTo>
                <a:lnTo>
                  <a:pt x="4856480" y="0"/>
                </a:lnTo>
                <a:close/>
              </a:path>
            </a:pathLst>
          </a:custGeom>
          <a:solidFill>
            <a:srgbClr val="231F20">
              <a:alpha val="9999"/>
            </a:srgbClr>
          </a:solidFill>
        </p:spPr>
        <p:txBody>
          <a:bodyPr wrap="square" lIns="0" tIns="0" rIns="0" bIns="0" rtlCol="0"/>
          <a:lstStyle/>
          <a:p>
            <a:endParaRPr/>
          </a:p>
        </p:txBody>
      </p:sp>
      <p:sp>
        <p:nvSpPr>
          <p:cNvPr id="76" name="object 76"/>
          <p:cNvSpPr/>
          <p:nvPr/>
        </p:nvSpPr>
        <p:spPr>
          <a:xfrm>
            <a:off x="270012" y="6858513"/>
            <a:ext cx="4892675" cy="179070"/>
          </a:xfrm>
          <a:custGeom>
            <a:avLst/>
            <a:gdLst/>
            <a:ahLst/>
            <a:cxnLst/>
            <a:rect l="l" t="t" r="r" b="b"/>
            <a:pathLst>
              <a:path w="4892675" h="179070">
                <a:moveTo>
                  <a:pt x="4856467" y="0"/>
                </a:moveTo>
                <a:lnTo>
                  <a:pt x="35991" y="0"/>
                </a:lnTo>
                <a:lnTo>
                  <a:pt x="21977" y="2830"/>
                </a:lnTo>
                <a:lnTo>
                  <a:pt x="10537" y="10548"/>
                </a:lnTo>
                <a:lnTo>
                  <a:pt x="2826" y="21993"/>
                </a:lnTo>
                <a:lnTo>
                  <a:pt x="0" y="36004"/>
                </a:lnTo>
                <a:lnTo>
                  <a:pt x="0" y="142963"/>
                </a:lnTo>
                <a:lnTo>
                  <a:pt x="2826" y="156974"/>
                </a:lnTo>
                <a:lnTo>
                  <a:pt x="10537" y="168419"/>
                </a:lnTo>
                <a:lnTo>
                  <a:pt x="21977" y="176137"/>
                </a:lnTo>
                <a:lnTo>
                  <a:pt x="35991" y="178968"/>
                </a:lnTo>
                <a:lnTo>
                  <a:pt x="4856467" y="178968"/>
                </a:lnTo>
                <a:lnTo>
                  <a:pt x="4870483" y="176137"/>
                </a:lnTo>
                <a:lnTo>
                  <a:pt x="4881927" y="168419"/>
                </a:lnTo>
                <a:lnTo>
                  <a:pt x="4889642" y="156974"/>
                </a:lnTo>
                <a:lnTo>
                  <a:pt x="4892471" y="142963"/>
                </a:lnTo>
                <a:lnTo>
                  <a:pt x="4892471" y="36004"/>
                </a:lnTo>
                <a:lnTo>
                  <a:pt x="4889642" y="21993"/>
                </a:lnTo>
                <a:lnTo>
                  <a:pt x="4881927" y="10548"/>
                </a:lnTo>
                <a:lnTo>
                  <a:pt x="4870483" y="2830"/>
                </a:lnTo>
                <a:lnTo>
                  <a:pt x="4856467" y="0"/>
                </a:lnTo>
                <a:close/>
              </a:path>
            </a:pathLst>
          </a:custGeom>
          <a:solidFill>
            <a:srgbClr val="231F20">
              <a:alpha val="9999"/>
            </a:srgbClr>
          </a:solidFill>
        </p:spPr>
        <p:txBody>
          <a:bodyPr wrap="square" lIns="0" tIns="0" rIns="0" bIns="0" rtlCol="0"/>
          <a:lstStyle/>
          <a:p>
            <a:endParaRPr/>
          </a:p>
        </p:txBody>
      </p:sp>
      <p:sp>
        <p:nvSpPr>
          <p:cNvPr id="77" name="object 77"/>
          <p:cNvSpPr txBox="1"/>
          <p:nvPr/>
        </p:nvSpPr>
        <p:spPr>
          <a:xfrm>
            <a:off x="1362333" y="6048412"/>
            <a:ext cx="678180" cy="915892"/>
          </a:xfrm>
          <a:prstGeom prst="rect">
            <a:avLst/>
          </a:prstGeom>
        </p:spPr>
        <p:txBody>
          <a:bodyPr vert="horz" wrap="square" lIns="0" tIns="12700" rIns="0" bIns="0" rtlCol="0">
            <a:spAutoFit/>
          </a:bodyPr>
          <a:lstStyle/>
          <a:p>
            <a:pPr marL="12700">
              <a:spcBef>
                <a:spcPts val="100"/>
              </a:spcBef>
            </a:pPr>
            <a:r>
              <a:rPr lang="zh-CN" altLang="en-US" sz="700" b="1" spc="-40" dirty="0">
                <a:solidFill>
                  <a:schemeClr val="bg1"/>
                </a:solidFill>
                <a:latin typeface="+mn-ea"/>
                <a:cs typeface="Arial"/>
              </a:rPr>
              <a:t>价值评估</a:t>
            </a:r>
            <a:endParaRPr lang="zh-CN" altLang="en-US" sz="700" dirty="0">
              <a:solidFill>
                <a:schemeClr val="bg1"/>
              </a:solidFill>
              <a:latin typeface="+mn-ea"/>
              <a:cs typeface="Arial"/>
            </a:endParaRPr>
          </a:p>
          <a:p>
            <a:pPr marL="12700" marR="5080">
              <a:lnSpc>
                <a:spcPct val="190500"/>
              </a:lnSpc>
              <a:spcBef>
                <a:spcPts val="40"/>
              </a:spcBef>
            </a:pPr>
            <a:r>
              <a:rPr lang="en-US" altLang="zh-CN" sz="700" b="1" spc="-10" dirty="0">
                <a:solidFill>
                  <a:srgbClr val="231F20"/>
                </a:solidFill>
                <a:latin typeface="+mn-ea"/>
                <a:cs typeface="Calibri"/>
              </a:rPr>
              <a:t>1000</a:t>
            </a:r>
            <a:r>
              <a:rPr lang="zh-CN" altLang="en-US" sz="700" b="1" spc="-10" dirty="0">
                <a:solidFill>
                  <a:srgbClr val="231F20"/>
                </a:solidFill>
                <a:latin typeface="+mn-ea"/>
                <a:cs typeface="Calibri"/>
              </a:rPr>
              <a:t>万美</a:t>
            </a:r>
            <a:r>
              <a:rPr lang="zh-CN" altLang="en-US" sz="700" b="1" spc="-10" dirty="0">
                <a:solidFill>
                  <a:srgbClr val="231F20"/>
                </a:solidFill>
                <a:latin typeface="Calibri"/>
                <a:cs typeface="Calibri"/>
              </a:rPr>
              <a:t>元</a:t>
            </a:r>
            <a:endParaRPr lang="en-GB" sz="700" b="1" spc="-10" dirty="0">
              <a:solidFill>
                <a:srgbClr val="231F20"/>
              </a:solidFill>
              <a:latin typeface="Calibri"/>
              <a:cs typeface="Calibri"/>
            </a:endParaRPr>
          </a:p>
          <a:p>
            <a:pPr marL="12700" marR="5080">
              <a:lnSpc>
                <a:spcPct val="190500"/>
              </a:lnSpc>
              <a:spcBef>
                <a:spcPts val="40"/>
              </a:spcBef>
            </a:pPr>
            <a:r>
              <a:rPr lang="en-US" altLang="zh-CN" sz="700" b="1" dirty="0">
                <a:solidFill>
                  <a:srgbClr val="231F20"/>
                </a:solidFill>
                <a:latin typeface="+mn-ea"/>
                <a:cs typeface="Calibri"/>
              </a:rPr>
              <a:t>5000</a:t>
            </a:r>
            <a:r>
              <a:rPr lang="zh-CN" altLang="en-US" sz="700" b="1" dirty="0">
                <a:solidFill>
                  <a:srgbClr val="231F20"/>
                </a:solidFill>
                <a:latin typeface="+mn-ea"/>
                <a:cs typeface="Calibri"/>
              </a:rPr>
              <a:t>万美</a:t>
            </a:r>
            <a:r>
              <a:rPr lang="zh-CN" altLang="en-US" sz="700" b="1" dirty="0">
                <a:solidFill>
                  <a:srgbClr val="231F20"/>
                </a:solidFill>
                <a:latin typeface="Calibri"/>
                <a:cs typeface="Calibri"/>
              </a:rPr>
              <a:t>元</a:t>
            </a:r>
            <a:endParaRPr lang="en-GB" altLang="zh-CN" sz="700" b="1" dirty="0">
              <a:solidFill>
                <a:srgbClr val="231F20"/>
              </a:solidFill>
              <a:latin typeface="Calibri"/>
              <a:cs typeface="Calibri"/>
            </a:endParaRPr>
          </a:p>
          <a:p>
            <a:pPr marL="12700" marR="5080">
              <a:lnSpc>
                <a:spcPct val="190500"/>
              </a:lnSpc>
              <a:spcBef>
                <a:spcPts val="40"/>
              </a:spcBef>
            </a:pPr>
            <a:r>
              <a:rPr lang="en-US" altLang="zh-CN" sz="700" b="1" dirty="0">
                <a:solidFill>
                  <a:srgbClr val="231F20"/>
                </a:solidFill>
                <a:latin typeface="+mn-ea"/>
                <a:cs typeface="Calibri"/>
              </a:rPr>
              <a:t>1</a:t>
            </a:r>
            <a:r>
              <a:rPr lang="zh-CN" altLang="en-US" sz="700" b="1" dirty="0">
                <a:solidFill>
                  <a:srgbClr val="231F20"/>
                </a:solidFill>
                <a:latin typeface="+mn-ea"/>
                <a:cs typeface="Calibri"/>
              </a:rPr>
              <a:t>亿美</a:t>
            </a:r>
            <a:r>
              <a:rPr lang="zh-CN" altLang="en-US" sz="700" b="1" dirty="0">
                <a:solidFill>
                  <a:srgbClr val="231F20"/>
                </a:solidFill>
                <a:latin typeface="Calibri"/>
                <a:cs typeface="Calibri"/>
              </a:rPr>
              <a:t>元</a:t>
            </a:r>
            <a:endParaRPr lang="en-GB" altLang="zh-CN" sz="700" b="1" spc="5" dirty="0">
              <a:solidFill>
                <a:srgbClr val="231F20"/>
              </a:solidFill>
              <a:latin typeface="Calibri"/>
              <a:cs typeface="Calibri"/>
            </a:endParaRPr>
          </a:p>
          <a:p>
            <a:pPr marL="12700" marR="5080">
              <a:lnSpc>
                <a:spcPct val="190500"/>
              </a:lnSpc>
              <a:spcBef>
                <a:spcPts val="40"/>
              </a:spcBef>
            </a:pPr>
            <a:r>
              <a:rPr lang="en-US" altLang="zh-CN" sz="700" b="1" spc="5" dirty="0">
                <a:solidFill>
                  <a:srgbClr val="231F20"/>
                </a:solidFill>
                <a:latin typeface="+mn-ea"/>
                <a:cs typeface="Calibri"/>
              </a:rPr>
              <a:t>3</a:t>
            </a:r>
            <a:r>
              <a:rPr lang="zh-CN" altLang="en-US" sz="700" b="1" spc="5" dirty="0">
                <a:solidFill>
                  <a:srgbClr val="231F20"/>
                </a:solidFill>
                <a:latin typeface="+mn-ea"/>
                <a:cs typeface="Calibri"/>
              </a:rPr>
              <a:t>亿</a:t>
            </a:r>
            <a:r>
              <a:rPr lang="en-US" altLang="zh-CN" sz="700" b="1" spc="5" dirty="0">
                <a:solidFill>
                  <a:srgbClr val="231F20"/>
                </a:solidFill>
                <a:latin typeface="+mn-ea"/>
                <a:cs typeface="Calibri"/>
              </a:rPr>
              <a:t>—10</a:t>
            </a:r>
            <a:r>
              <a:rPr lang="zh-CN" altLang="en-US" sz="700" b="1" spc="5" dirty="0">
                <a:solidFill>
                  <a:srgbClr val="231F20"/>
                </a:solidFill>
                <a:latin typeface="+mn-ea"/>
                <a:cs typeface="Calibri"/>
              </a:rPr>
              <a:t>亿美元</a:t>
            </a:r>
            <a:endParaRPr sz="700" dirty="0">
              <a:latin typeface="+mn-ea"/>
              <a:cs typeface="Calibri"/>
            </a:endParaRPr>
          </a:p>
        </p:txBody>
      </p:sp>
      <p:sp>
        <p:nvSpPr>
          <p:cNvPr id="78" name="object 78"/>
          <p:cNvSpPr txBox="1"/>
          <p:nvPr/>
        </p:nvSpPr>
        <p:spPr>
          <a:xfrm>
            <a:off x="2642491" y="6048412"/>
            <a:ext cx="424180" cy="710131"/>
          </a:xfrm>
          <a:prstGeom prst="rect">
            <a:avLst/>
          </a:prstGeom>
        </p:spPr>
        <p:txBody>
          <a:bodyPr vert="horz" wrap="square" lIns="0" tIns="12700" rIns="0" bIns="0" rtlCol="0">
            <a:spAutoFit/>
          </a:bodyPr>
          <a:lstStyle/>
          <a:p>
            <a:pPr marL="12700">
              <a:spcBef>
                <a:spcPts val="100"/>
              </a:spcBef>
            </a:pPr>
            <a:r>
              <a:rPr lang="zh-CN" altLang="en-US" sz="700" b="1" spc="-40" dirty="0">
                <a:solidFill>
                  <a:schemeClr val="bg1"/>
                </a:solidFill>
                <a:latin typeface="+mn-ea"/>
                <a:cs typeface="Arial"/>
              </a:rPr>
              <a:t>投资阶段</a:t>
            </a:r>
            <a:endParaRPr lang="zh-CN" altLang="en-US" sz="700" dirty="0">
              <a:solidFill>
                <a:schemeClr val="bg1"/>
              </a:solidFill>
              <a:latin typeface="+mn-ea"/>
              <a:cs typeface="Arial"/>
            </a:endParaRPr>
          </a:p>
          <a:p>
            <a:pPr marL="12700" marR="5080">
              <a:lnSpc>
                <a:spcPct val="190500"/>
              </a:lnSpc>
              <a:spcBef>
                <a:spcPts val="40"/>
              </a:spcBef>
            </a:pPr>
            <a:r>
              <a:rPr lang="zh-CN" altLang="en-US" sz="700" b="1" spc="15" dirty="0">
                <a:solidFill>
                  <a:srgbClr val="231F20"/>
                </a:solidFill>
                <a:latin typeface="Calibri"/>
                <a:cs typeface="Calibri"/>
              </a:rPr>
              <a:t>种子基金</a:t>
            </a:r>
            <a:r>
              <a:rPr lang="en-GB" sz="700" b="1" spc="15" dirty="0">
                <a:solidFill>
                  <a:srgbClr val="231F20"/>
                </a:solidFill>
                <a:latin typeface="Calibri"/>
                <a:cs typeface="Calibri"/>
              </a:rPr>
              <a:t>  </a:t>
            </a:r>
            <a:r>
              <a:rPr lang="zh-CN" altLang="en-US" sz="700" b="1" spc="5" dirty="0">
                <a:solidFill>
                  <a:srgbClr val="231F20"/>
                </a:solidFill>
                <a:latin typeface="Calibri"/>
                <a:cs typeface="Calibri"/>
              </a:rPr>
              <a:t>过渡期</a:t>
            </a:r>
            <a:r>
              <a:rPr lang="en-GB" altLang="zh-CN" sz="700" b="1" spc="-10" dirty="0">
                <a:solidFill>
                  <a:srgbClr val="231F20"/>
                </a:solidFill>
                <a:latin typeface="Calibri"/>
                <a:cs typeface="Calibri"/>
              </a:rPr>
              <a:t>A</a:t>
            </a:r>
            <a:r>
              <a:rPr lang="en-GB" sz="700" b="1" spc="-10" dirty="0">
                <a:solidFill>
                  <a:srgbClr val="231F20"/>
                </a:solidFill>
                <a:latin typeface="Calibri"/>
                <a:cs typeface="Calibri"/>
              </a:rPr>
              <a:t>  </a:t>
            </a:r>
            <a:r>
              <a:rPr lang="zh-CN" altLang="en-US" sz="700" b="1" spc="5" dirty="0">
                <a:solidFill>
                  <a:srgbClr val="231F20"/>
                </a:solidFill>
                <a:latin typeface="Calibri"/>
                <a:cs typeface="Calibri"/>
              </a:rPr>
              <a:t>过渡期</a:t>
            </a:r>
            <a:r>
              <a:rPr lang="en-GB" altLang="zh-CN" sz="700" b="1" spc="5" dirty="0">
                <a:solidFill>
                  <a:srgbClr val="231F20"/>
                </a:solidFill>
                <a:latin typeface="Calibri"/>
                <a:cs typeface="Calibri"/>
              </a:rPr>
              <a:t>B</a:t>
            </a:r>
            <a:endParaRPr lang="en-GB" sz="700" dirty="0">
              <a:latin typeface="Calibri"/>
              <a:cs typeface="Calibri"/>
            </a:endParaRPr>
          </a:p>
        </p:txBody>
      </p:sp>
      <p:sp>
        <p:nvSpPr>
          <p:cNvPr id="79" name="object 79"/>
          <p:cNvSpPr txBox="1"/>
          <p:nvPr/>
        </p:nvSpPr>
        <p:spPr>
          <a:xfrm>
            <a:off x="2639155" y="6858513"/>
            <a:ext cx="1107345" cy="120546"/>
          </a:xfrm>
          <a:prstGeom prst="rect">
            <a:avLst/>
          </a:prstGeom>
        </p:spPr>
        <p:txBody>
          <a:bodyPr vert="horz" wrap="square" lIns="0" tIns="12700" rIns="0" bIns="0" rtlCol="0">
            <a:spAutoFit/>
          </a:bodyPr>
          <a:lstStyle/>
          <a:p>
            <a:pPr marL="12700">
              <a:lnSpc>
                <a:spcPct val="100000"/>
              </a:lnSpc>
              <a:spcBef>
                <a:spcPts val="100"/>
              </a:spcBef>
            </a:pPr>
            <a:r>
              <a:rPr lang="en-GB" sz="700" b="1" spc="15" dirty="0">
                <a:solidFill>
                  <a:srgbClr val="231F20"/>
                </a:solidFill>
                <a:latin typeface="Calibri"/>
                <a:cs typeface="Calibri"/>
              </a:rPr>
              <a:t>A</a:t>
            </a:r>
            <a:r>
              <a:rPr lang="zh-CN" altLang="en-US" sz="700" b="1" spc="15" dirty="0">
                <a:solidFill>
                  <a:srgbClr val="231F20"/>
                </a:solidFill>
                <a:latin typeface="Calibri"/>
                <a:cs typeface="Calibri"/>
              </a:rPr>
              <a:t>轮融资</a:t>
            </a:r>
            <a:r>
              <a:rPr lang="en-US" altLang="zh-CN" sz="700" b="1" spc="-10" dirty="0">
                <a:solidFill>
                  <a:srgbClr val="231F20"/>
                </a:solidFill>
                <a:latin typeface="Calibri"/>
                <a:cs typeface="Calibri"/>
              </a:rPr>
              <a:t>/</a:t>
            </a:r>
            <a:r>
              <a:rPr lang="zh-CN" altLang="en-US" sz="700" b="1" spc="-10" dirty="0">
                <a:solidFill>
                  <a:srgbClr val="231F20"/>
                </a:solidFill>
                <a:latin typeface="Calibri"/>
                <a:cs typeface="Calibri"/>
              </a:rPr>
              <a:t>汽车机构合资企业</a:t>
            </a:r>
            <a:endParaRPr sz="700" dirty="0">
              <a:latin typeface="Calibri"/>
              <a:cs typeface="Calibri"/>
            </a:endParaRPr>
          </a:p>
        </p:txBody>
      </p:sp>
      <p:sp>
        <p:nvSpPr>
          <p:cNvPr id="80" name="object 80"/>
          <p:cNvSpPr txBox="1"/>
          <p:nvPr/>
        </p:nvSpPr>
        <p:spPr>
          <a:xfrm>
            <a:off x="3971361" y="6059665"/>
            <a:ext cx="783103" cy="915892"/>
          </a:xfrm>
          <a:prstGeom prst="rect">
            <a:avLst/>
          </a:prstGeom>
        </p:spPr>
        <p:txBody>
          <a:bodyPr vert="horz" wrap="square" lIns="0" tIns="12700" rIns="0" bIns="0" rtlCol="0">
            <a:spAutoFit/>
          </a:bodyPr>
          <a:lstStyle/>
          <a:p>
            <a:pPr marL="12700">
              <a:spcBef>
                <a:spcPts val="100"/>
              </a:spcBef>
            </a:pPr>
            <a:r>
              <a:rPr lang="zh-CN" altLang="en-US" sz="700" b="1" spc="-40" dirty="0">
                <a:solidFill>
                  <a:schemeClr val="bg1"/>
                </a:solidFill>
                <a:latin typeface="+mn-ea"/>
                <a:cs typeface="Arial"/>
              </a:rPr>
              <a:t>时间</a:t>
            </a:r>
            <a:endParaRPr lang="en-GB" sz="700" dirty="0">
              <a:latin typeface="+mn-ea"/>
              <a:cs typeface="Arial"/>
            </a:endParaRPr>
          </a:p>
          <a:p>
            <a:pPr marL="12700" marR="5080">
              <a:lnSpc>
                <a:spcPct val="190500"/>
              </a:lnSpc>
              <a:spcBef>
                <a:spcPts val="40"/>
              </a:spcBef>
            </a:pPr>
            <a:r>
              <a:rPr lang="zh-CN" altLang="en-US" sz="700" b="1" spc="5" dirty="0">
                <a:solidFill>
                  <a:srgbClr val="231F20"/>
                </a:solidFill>
                <a:latin typeface="Calibri"/>
                <a:cs typeface="Calibri"/>
              </a:rPr>
              <a:t>全额认购</a:t>
            </a:r>
            <a:endParaRPr lang="en-GB" altLang="zh-CN" sz="700" b="1" spc="-10" dirty="0">
              <a:solidFill>
                <a:srgbClr val="231F20"/>
              </a:solidFill>
              <a:latin typeface="Calibri"/>
              <a:cs typeface="Calibri"/>
            </a:endParaRPr>
          </a:p>
          <a:p>
            <a:pPr marL="12700" marR="5080">
              <a:lnSpc>
                <a:spcPct val="190500"/>
              </a:lnSpc>
              <a:spcBef>
                <a:spcPts val="40"/>
              </a:spcBef>
            </a:pPr>
            <a:r>
              <a:rPr lang="en-US" altLang="zh-CN" sz="700" b="1" spc="50" dirty="0">
                <a:solidFill>
                  <a:srgbClr val="231F20"/>
                </a:solidFill>
                <a:latin typeface="Calibri"/>
                <a:cs typeface="Calibri"/>
              </a:rPr>
              <a:t>2020</a:t>
            </a:r>
            <a:r>
              <a:rPr lang="zh-CN" altLang="en-US" sz="700" b="1" spc="50" dirty="0">
                <a:solidFill>
                  <a:srgbClr val="231F20"/>
                </a:solidFill>
                <a:latin typeface="Calibri"/>
                <a:cs typeface="Calibri"/>
              </a:rPr>
              <a:t>年</a:t>
            </a:r>
            <a:r>
              <a:rPr lang="en-US" altLang="zh-CN" sz="700" b="1" spc="50" dirty="0">
                <a:solidFill>
                  <a:srgbClr val="231F20"/>
                </a:solidFill>
                <a:latin typeface="Calibri"/>
                <a:cs typeface="Calibri"/>
              </a:rPr>
              <a:t>7</a:t>
            </a:r>
            <a:r>
              <a:rPr lang="zh-CN" altLang="en-US" sz="700" b="1" spc="50" dirty="0">
                <a:solidFill>
                  <a:srgbClr val="231F20"/>
                </a:solidFill>
                <a:latin typeface="Calibri"/>
                <a:cs typeface="Calibri"/>
              </a:rPr>
              <a:t>月结束</a:t>
            </a:r>
            <a:endParaRPr lang="en-GB" sz="700" dirty="0">
              <a:latin typeface="Calibri"/>
              <a:cs typeface="Calibri"/>
            </a:endParaRPr>
          </a:p>
          <a:p>
            <a:pPr marL="12700" marR="69850">
              <a:lnSpc>
                <a:spcPct val="190500"/>
              </a:lnSpc>
            </a:pPr>
            <a:r>
              <a:rPr sz="700" b="1" spc="50" dirty="0">
                <a:solidFill>
                  <a:srgbClr val="231F20"/>
                </a:solidFill>
                <a:latin typeface="Calibri"/>
                <a:cs typeface="Calibri"/>
              </a:rPr>
              <a:t>2020</a:t>
            </a:r>
            <a:r>
              <a:rPr lang="zh-CN" altLang="en-US" sz="700" b="1" spc="50" dirty="0">
                <a:solidFill>
                  <a:srgbClr val="231F20"/>
                </a:solidFill>
                <a:latin typeface="Calibri"/>
                <a:cs typeface="Calibri"/>
              </a:rPr>
              <a:t>年</a:t>
            </a:r>
            <a:r>
              <a:rPr lang="en-US" altLang="zh-CN" sz="700" b="1" spc="50" dirty="0">
                <a:solidFill>
                  <a:srgbClr val="231F20"/>
                </a:solidFill>
                <a:latin typeface="Calibri"/>
                <a:cs typeface="Calibri"/>
              </a:rPr>
              <a:t>10</a:t>
            </a:r>
            <a:r>
              <a:rPr lang="zh-CN" altLang="en-US" sz="700" b="1" spc="50" dirty="0">
                <a:solidFill>
                  <a:srgbClr val="231F20"/>
                </a:solidFill>
                <a:latin typeface="Calibri"/>
                <a:cs typeface="Calibri"/>
              </a:rPr>
              <a:t>月结束</a:t>
            </a:r>
            <a:r>
              <a:rPr sz="700" b="1" spc="50" dirty="0">
                <a:solidFill>
                  <a:srgbClr val="231F20"/>
                </a:solidFill>
                <a:latin typeface="Calibri"/>
                <a:cs typeface="Calibri"/>
              </a:rPr>
              <a:t> </a:t>
            </a:r>
            <a:r>
              <a:rPr sz="700" b="1" spc="20" dirty="0">
                <a:solidFill>
                  <a:srgbClr val="231F20"/>
                </a:solidFill>
                <a:latin typeface="Calibri"/>
                <a:cs typeface="Calibri"/>
              </a:rPr>
              <a:t> </a:t>
            </a:r>
            <a:endParaRPr lang="en-GB" sz="700" b="1" spc="-30" dirty="0">
              <a:solidFill>
                <a:srgbClr val="231F20"/>
              </a:solidFill>
              <a:latin typeface="Calibri"/>
              <a:cs typeface="Calibri"/>
            </a:endParaRPr>
          </a:p>
          <a:p>
            <a:pPr marL="12700" marR="69850">
              <a:lnSpc>
                <a:spcPct val="190500"/>
              </a:lnSpc>
            </a:pPr>
            <a:r>
              <a:rPr lang="en-US" altLang="zh-CN" sz="700" b="1" spc="-30" dirty="0">
                <a:solidFill>
                  <a:srgbClr val="231F20"/>
                </a:solidFill>
                <a:latin typeface="Calibri"/>
                <a:cs typeface="Calibri"/>
              </a:rPr>
              <a:t>2021</a:t>
            </a:r>
            <a:r>
              <a:rPr lang="zh-CN" altLang="en-US" sz="700" b="1" spc="-30" dirty="0">
                <a:solidFill>
                  <a:srgbClr val="231F20"/>
                </a:solidFill>
                <a:latin typeface="Calibri"/>
                <a:cs typeface="Calibri"/>
              </a:rPr>
              <a:t>年上半年</a:t>
            </a:r>
            <a:endParaRPr sz="700" dirty="0">
              <a:latin typeface="Calibri"/>
              <a:cs typeface="Calibri"/>
            </a:endParaRPr>
          </a:p>
        </p:txBody>
      </p:sp>
      <p:sp>
        <p:nvSpPr>
          <p:cNvPr id="81" name="object 81"/>
          <p:cNvSpPr/>
          <p:nvPr/>
        </p:nvSpPr>
        <p:spPr>
          <a:xfrm>
            <a:off x="1313812" y="5922883"/>
            <a:ext cx="3848735" cy="0"/>
          </a:xfrm>
          <a:custGeom>
            <a:avLst/>
            <a:gdLst/>
            <a:ahLst/>
            <a:cxnLst/>
            <a:rect l="l" t="t" r="r" b="b"/>
            <a:pathLst>
              <a:path w="3848735">
                <a:moveTo>
                  <a:pt x="0" y="0"/>
                </a:moveTo>
                <a:lnTo>
                  <a:pt x="3848671" y="0"/>
                </a:lnTo>
              </a:path>
            </a:pathLst>
          </a:custGeom>
          <a:ln w="12700">
            <a:solidFill>
              <a:srgbClr val="D1D3D4"/>
            </a:solidFill>
          </a:ln>
        </p:spPr>
        <p:txBody>
          <a:bodyPr wrap="square" lIns="0" tIns="0" rIns="0" bIns="0" rtlCol="0"/>
          <a:lstStyle/>
          <a:p>
            <a:endParaRPr/>
          </a:p>
        </p:txBody>
      </p:sp>
      <p:sp>
        <p:nvSpPr>
          <p:cNvPr id="82" name="object 82"/>
          <p:cNvSpPr txBox="1"/>
          <p:nvPr/>
        </p:nvSpPr>
        <p:spPr>
          <a:xfrm>
            <a:off x="269809" y="5861408"/>
            <a:ext cx="997585" cy="1111651"/>
          </a:xfrm>
          <a:prstGeom prst="rect">
            <a:avLst/>
          </a:prstGeom>
        </p:spPr>
        <p:txBody>
          <a:bodyPr vert="horz" wrap="square" lIns="0" tIns="12700" rIns="0" bIns="0" rtlCol="0">
            <a:spAutoFit/>
          </a:bodyPr>
          <a:lstStyle/>
          <a:p>
            <a:pPr marL="12700">
              <a:lnSpc>
                <a:spcPct val="100000"/>
              </a:lnSpc>
              <a:spcBef>
                <a:spcPts val="100"/>
              </a:spcBef>
            </a:pPr>
            <a:r>
              <a:rPr lang="zh-CN" altLang="en-US" sz="700" b="1" spc="-40" dirty="0">
                <a:solidFill>
                  <a:srgbClr val="F15C60"/>
                </a:solidFill>
                <a:latin typeface="Microsoft YaHei UI" panose="020B0503020204020204" pitchFamily="34" charset="-122"/>
                <a:ea typeface="Microsoft YaHei UI" panose="020B0503020204020204" pitchFamily="34" charset="-122"/>
                <a:cs typeface="Arial"/>
              </a:rPr>
              <a:t>筹资安排</a:t>
            </a:r>
            <a:endParaRPr sz="700" dirty="0">
              <a:latin typeface="Microsoft YaHei UI" panose="020B0503020204020204" pitchFamily="34" charset="-122"/>
              <a:ea typeface="Microsoft YaHei UI" panose="020B0503020204020204" pitchFamily="34" charset="-122"/>
              <a:cs typeface="Arial"/>
            </a:endParaRPr>
          </a:p>
          <a:p>
            <a:pPr marL="74930">
              <a:lnSpc>
                <a:spcPct val="100000"/>
              </a:lnSpc>
              <a:spcBef>
                <a:spcPts val="670"/>
              </a:spcBef>
            </a:pPr>
            <a:r>
              <a:rPr lang="zh-CN" altLang="en-US" sz="700" b="1" spc="-40" dirty="0">
                <a:solidFill>
                  <a:schemeClr val="bg1"/>
                </a:solidFill>
                <a:latin typeface="+mn-ea"/>
                <a:cs typeface="Arial"/>
              </a:rPr>
              <a:t>资金</a:t>
            </a:r>
            <a:endParaRPr sz="700" dirty="0">
              <a:solidFill>
                <a:schemeClr val="bg1"/>
              </a:solidFill>
              <a:latin typeface="+mn-ea"/>
              <a:cs typeface="Arial"/>
            </a:endParaRPr>
          </a:p>
          <a:p>
            <a:pPr marL="74930" marR="288290">
              <a:lnSpc>
                <a:spcPct val="190500"/>
              </a:lnSpc>
              <a:spcBef>
                <a:spcPts val="45"/>
              </a:spcBef>
            </a:pPr>
            <a:r>
              <a:rPr lang="en-US" altLang="zh-CN" sz="700" b="1" spc="-5" dirty="0">
                <a:solidFill>
                  <a:srgbClr val="231F20"/>
                </a:solidFill>
                <a:latin typeface="+mn-ea"/>
                <a:cs typeface="Calibri"/>
              </a:rPr>
              <a:t>350</a:t>
            </a:r>
            <a:r>
              <a:rPr lang="zh-CN" altLang="en-US" sz="700" b="1" spc="-5" dirty="0">
                <a:solidFill>
                  <a:srgbClr val="231F20"/>
                </a:solidFill>
                <a:latin typeface="+mn-ea"/>
                <a:cs typeface="Calibri"/>
              </a:rPr>
              <a:t>万美元</a:t>
            </a:r>
            <a:r>
              <a:rPr sz="700" b="1" spc="-5" dirty="0">
                <a:solidFill>
                  <a:srgbClr val="231F20"/>
                </a:solidFill>
                <a:latin typeface="+mn-ea"/>
                <a:cs typeface="Calibri"/>
              </a:rPr>
              <a:t>  </a:t>
            </a:r>
            <a:endParaRPr lang="en-GB" sz="700" b="1" spc="-5" dirty="0">
              <a:solidFill>
                <a:srgbClr val="231F20"/>
              </a:solidFill>
              <a:latin typeface="+mn-ea"/>
              <a:cs typeface="Calibri"/>
            </a:endParaRPr>
          </a:p>
          <a:p>
            <a:pPr marL="74930" marR="288290">
              <a:lnSpc>
                <a:spcPct val="190500"/>
              </a:lnSpc>
              <a:spcBef>
                <a:spcPts val="45"/>
              </a:spcBef>
            </a:pPr>
            <a:r>
              <a:rPr lang="en-US" altLang="zh-CN" sz="700" b="1" spc="-10" dirty="0">
                <a:solidFill>
                  <a:srgbClr val="231F20"/>
                </a:solidFill>
                <a:latin typeface="+mn-ea"/>
                <a:cs typeface="Calibri"/>
              </a:rPr>
              <a:t>1000</a:t>
            </a:r>
            <a:r>
              <a:rPr lang="zh-CN" altLang="en-US" sz="700" b="1" spc="-10" dirty="0">
                <a:solidFill>
                  <a:srgbClr val="231F20"/>
                </a:solidFill>
                <a:latin typeface="+mn-ea"/>
                <a:cs typeface="Calibri"/>
              </a:rPr>
              <a:t>万美元</a:t>
            </a:r>
            <a:endParaRPr lang="en-GB" altLang="zh-CN" sz="700" b="1" spc="-10" dirty="0">
              <a:solidFill>
                <a:srgbClr val="231F20"/>
              </a:solidFill>
              <a:latin typeface="+mn-ea"/>
              <a:cs typeface="Calibri"/>
            </a:endParaRPr>
          </a:p>
          <a:p>
            <a:pPr marL="74930" marR="288290">
              <a:lnSpc>
                <a:spcPct val="190500"/>
              </a:lnSpc>
              <a:spcBef>
                <a:spcPts val="45"/>
              </a:spcBef>
            </a:pPr>
            <a:r>
              <a:rPr lang="en-US" altLang="zh-CN" sz="700" b="1" spc="-10" dirty="0">
                <a:solidFill>
                  <a:srgbClr val="231F20"/>
                </a:solidFill>
                <a:latin typeface="+mn-ea"/>
                <a:cs typeface="Calibri"/>
              </a:rPr>
              <a:t>2000</a:t>
            </a:r>
            <a:r>
              <a:rPr lang="zh-CN" altLang="en-US" sz="700" b="1" spc="-10" dirty="0">
                <a:solidFill>
                  <a:srgbClr val="231F20"/>
                </a:solidFill>
                <a:latin typeface="+mn-ea"/>
                <a:cs typeface="Calibri"/>
              </a:rPr>
              <a:t>万美元</a:t>
            </a:r>
            <a:r>
              <a:rPr sz="700" b="1" spc="15" dirty="0">
                <a:solidFill>
                  <a:srgbClr val="231F20"/>
                </a:solidFill>
                <a:latin typeface="+mn-ea"/>
                <a:cs typeface="Calibri"/>
              </a:rPr>
              <a:t>  </a:t>
            </a:r>
            <a:endParaRPr lang="en-GB" sz="700" b="1" spc="15" dirty="0">
              <a:solidFill>
                <a:srgbClr val="231F20"/>
              </a:solidFill>
              <a:latin typeface="+mn-ea"/>
              <a:cs typeface="Calibri"/>
            </a:endParaRPr>
          </a:p>
          <a:p>
            <a:pPr marL="74930" marR="288290">
              <a:lnSpc>
                <a:spcPct val="190500"/>
              </a:lnSpc>
              <a:spcBef>
                <a:spcPts val="45"/>
              </a:spcBef>
            </a:pPr>
            <a:r>
              <a:rPr lang="en-US" altLang="zh-CN" sz="700" b="1" spc="15" dirty="0">
                <a:solidFill>
                  <a:srgbClr val="231F20"/>
                </a:solidFill>
                <a:latin typeface="+mn-ea"/>
                <a:cs typeface="Calibri"/>
              </a:rPr>
              <a:t>1</a:t>
            </a:r>
            <a:r>
              <a:rPr lang="zh-CN" altLang="en-US" sz="700" b="1" spc="15" dirty="0">
                <a:solidFill>
                  <a:srgbClr val="231F20"/>
                </a:solidFill>
                <a:latin typeface="+mn-ea"/>
                <a:cs typeface="Calibri"/>
              </a:rPr>
              <a:t>亿</a:t>
            </a:r>
            <a:r>
              <a:rPr lang="en-US" altLang="zh-CN" sz="700" b="1" spc="15" dirty="0">
                <a:solidFill>
                  <a:srgbClr val="231F20"/>
                </a:solidFill>
                <a:latin typeface="+mn-ea"/>
                <a:cs typeface="Calibri"/>
              </a:rPr>
              <a:t>-5</a:t>
            </a:r>
            <a:r>
              <a:rPr lang="zh-CN" altLang="en-US" sz="700" b="1" spc="15" dirty="0">
                <a:solidFill>
                  <a:srgbClr val="231F20"/>
                </a:solidFill>
                <a:latin typeface="+mn-ea"/>
                <a:cs typeface="Calibri"/>
              </a:rPr>
              <a:t>亿美元</a:t>
            </a:r>
            <a:endParaRPr sz="700" dirty="0">
              <a:latin typeface="+mn-ea"/>
              <a:cs typeface="Calibri"/>
            </a:endParaRPr>
          </a:p>
        </p:txBody>
      </p:sp>
      <p:sp>
        <p:nvSpPr>
          <p:cNvPr id="83" name="object 83"/>
          <p:cNvSpPr/>
          <p:nvPr/>
        </p:nvSpPr>
        <p:spPr>
          <a:xfrm>
            <a:off x="5904577" y="334802"/>
            <a:ext cx="4518025" cy="0"/>
          </a:xfrm>
          <a:custGeom>
            <a:avLst/>
            <a:gdLst/>
            <a:ahLst/>
            <a:cxnLst/>
            <a:rect l="l" t="t" r="r" b="b"/>
            <a:pathLst>
              <a:path w="4518025">
                <a:moveTo>
                  <a:pt x="0" y="0"/>
                </a:moveTo>
                <a:lnTo>
                  <a:pt x="4517428" y="0"/>
                </a:lnTo>
              </a:path>
            </a:pathLst>
          </a:custGeom>
          <a:ln w="12700">
            <a:solidFill>
              <a:srgbClr val="D1D3D4"/>
            </a:solidFill>
          </a:ln>
        </p:spPr>
        <p:txBody>
          <a:bodyPr wrap="square" lIns="0" tIns="0" rIns="0" bIns="0" rtlCol="0"/>
          <a:lstStyle/>
          <a:p>
            <a:endParaRPr/>
          </a:p>
        </p:txBody>
      </p:sp>
      <p:sp>
        <p:nvSpPr>
          <p:cNvPr id="84" name="object 84"/>
          <p:cNvSpPr/>
          <p:nvPr/>
        </p:nvSpPr>
        <p:spPr>
          <a:xfrm>
            <a:off x="6467471" y="440295"/>
            <a:ext cx="2929421" cy="1319165"/>
          </a:xfrm>
          <a:prstGeom prst="rect">
            <a:avLst/>
          </a:prstGeom>
          <a:blipFill>
            <a:blip r:embed="rId36" cstate="print"/>
            <a:stretch>
              <a:fillRect/>
            </a:stretch>
          </a:blipFill>
        </p:spPr>
        <p:txBody>
          <a:bodyPr wrap="square" lIns="0" tIns="0" rIns="0" bIns="0" rtlCol="0"/>
          <a:lstStyle/>
          <a:p>
            <a:endParaRPr/>
          </a:p>
        </p:txBody>
      </p:sp>
      <p:sp>
        <p:nvSpPr>
          <p:cNvPr id="85" name="object 85"/>
          <p:cNvSpPr txBox="1"/>
          <p:nvPr/>
        </p:nvSpPr>
        <p:spPr>
          <a:xfrm>
            <a:off x="5448013" y="170867"/>
            <a:ext cx="584487" cy="384080"/>
          </a:xfrm>
          <a:prstGeom prst="rect">
            <a:avLst/>
          </a:prstGeom>
        </p:spPr>
        <p:txBody>
          <a:bodyPr vert="horz" wrap="square" lIns="0" tIns="88265" rIns="0" bIns="0" rtlCol="0">
            <a:spAutoFit/>
          </a:bodyPr>
          <a:lstStyle/>
          <a:p>
            <a:pPr marL="12700">
              <a:lnSpc>
                <a:spcPct val="100000"/>
              </a:lnSpc>
              <a:spcBef>
                <a:spcPts val="695"/>
              </a:spcBef>
            </a:pPr>
            <a:r>
              <a:rPr lang="en-GB" sz="800" b="1" spc="-60" dirty="0">
                <a:solidFill>
                  <a:srgbClr val="F15C60"/>
                </a:solidFill>
                <a:latin typeface="Microsoft YaHei UI" panose="020B0503020204020204" pitchFamily="34" charset="-122"/>
                <a:ea typeface="Microsoft YaHei UI" panose="020B0503020204020204" pitchFamily="34" charset="-122"/>
                <a:cs typeface="Arial"/>
              </a:rPr>
              <a:t>KERB</a:t>
            </a:r>
            <a:r>
              <a:rPr lang="zh-CN" altLang="en-US" sz="800" b="1" spc="-60" dirty="0">
                <a:solidFill>
                  <a:srgbClr val="F15C60"/>
                </a:solidFill>
                <a:latin typeface="Microsoft YaHei UI" panose="020B0503020204020204" pitchFamily="34" charset="-122"/>
                <a:ea typeface="Microsoft YaHei UI" panose="020B0503020204020204" pitchFamily="34" charset="-122"/>
                <a:cs typeface="Arial"/>
              </a:rPr>
              <a:t>足迹</a:t>
            </a:r>
            <a:endParaRPr sz="800" dirty="0">
              <a:latin typeface="Microsoft YaHei UI" panose="020B0503020204020204" pitchFamily="34" charset="-122"/>
              <a:ea typeface="Microsoft YaHei UI" panose="020B0503020204020204" pitchFamily="34" charset="-122"/>
              <a:cs typeface="Arial"/>
            </a:endParaRPr>
          </a:p>
          <a:p>
            <a:pPr marL="15240">
              <a:lnSpc>
                <a:spcPct val="100000"/>
              </a:lnSpc>
              <a:spcBef>
                <a:spcPts val="465"/>
              </a:spcBef>
            </a:pPr>
            <a:r>
              <a:rPr lang="zh-CN" altLang="en-US" sz="700" b="1" spc="-75" dirty="0">
                <a:solidFill>
                  <a:srgbClr val="231F20"/>
                </a:solidFill>
                <a:latin typeface="Arial"/>
                <a:cs typeface="Arial"/>
              </a:rPr>
              <a:t>解锁</a:t>
            </a:r>
            <a:r>
              <a:rPr sz="700" b="1" spc="-75" dirty="0">
                <a:solidFill>
                  <a:srgbClr val="231F20"/>
                </a:solidFill>
                <a:latin typeface="Arial"/>
                <a:cs typeface="Arial"/>
              </a:rPr>
              <a:t>:</a:t>
            </a:r>
            <a:endParaRPr sz="700" dirty="0">
              <a:latin typeface="Arial"/>
              <a:cs typeface="Arial"/>
            </a:endParaRPr>
          </a:p>
        </p:txBody>
      </p:sp>
      <p:sp>
        <p:nvSpPr>
          <p:cNvPr id="86" name="object 86"/>
          <p:cNvSpPr txBox="1"/>
          <p:nvPr/>
        </p:nvSpPr>
        <p:spPr>
          <a:xfrm>
            <a:off x="5567331" y="629425"/>
            <a:ext cx="769969" cy="807913"/>
          </a:xfrm>
          <a:prstGeom prst="rect">
            <a:avLst/>
          </a:prstGeom>
        </p:spPr>
        <p:txBody>
          <a:bodyPr vert="horz" wrap="square" lIns="0" tIns="12700" rIns="0" bIns="0" rtlCol="0">
            <a:spAutoFit/>
          </a:bodyPr>
          <a:lstStyle/>
          <a:p>
            <a:pPr marL="12700">
              <a:lnSpc>
                <a:spcPct val="100000"/>
              </a:lnSpc>
              <a:spcBef>
                <a:spcPts val="100"/>
              </a:spcBef>
            </a:pPr>
            <a:r>
              <a:rPr lang="zh-CN" altLang="en-US" sz="700" b="1" spc="-5" dirty="0">
                <a:solidFill>
                  <a:srgbClr val="231F20"/>
                </a:solidFill>
                <a:latin typeface="+mn-ea"/>
                <a:cs typeface="Calibri"/>
              </a:rPr>
              <a:t>已登陆</a:t>
            </a:r>
            <a:endParaRPr sz="700" dirty="0">
              <a:latin typeface="+mn-ea"/>
              <a:cs typeface="Calibri"/>
            </a:endParaRPr>
          </a:p>
          <a:p>
            <a:pPr marL="12700">
              <a:lnSpc>
                <a:spcPct val="100000"/>
              </a:lnSpc>
              <a:spcBef>
                <a:spcPts val="509"/>
              </a:spcBef>
            </a:pPr>
            <a:r>
              <a:rPr lang="zh-CN" altLang="en-US" sz="700" b="1" spc="-65" dirty="0">
                <a:solidFill>
                  <a:srgbClr val="231F20"/>
                </a:solidFill>
                <a:latin typeface="+mn-ea"/>
                <a:cs typeface="Calibri"/>
              </a:rPr>
              <a:t>计划登陆于</a:t>
            </a:r>
            <a:r>
              <a:rPr lang="en-US" altLang="zh-CN" sz="700" b="1" spc="-65" dirty="0">
                <a:solidFill>
                  <a:srgbClr val="231F20"/>
                </a:solidFill>
                <a:latin typeface="+mn-ea"/>
                <a:cs typeface="Calibri"/>
              </a:rPr>
              <a:t>2020</a:t>
            </a:r>
            <a:endParaRPr sz="700" dirty="0">
              <a:latin typeface="+mn-ea"/>
              <a:cs typeface="Calibri"/>
            </a:endParaRPr>
          </a:p>
          <a:p>
            <a:pPr marL="12700">
              <a:lnSpc>
                <a:spcPct val="100000"/>
              </a:lnSpc>
              <a:spcBef>
                <a:spcPts val="509"/>
              </a:spcBef>
            </a:pPr>
            <a:r>
              <a:rPr lang="zh-CN" altLang="en-US" sz="700" b="1" spc="-10" dirty="0">
                <a:solidFill>
                  <a:srgbClr val="231F20"/>
                </a:solidFill>
                <a:latin typeface="+mn-ea"/>
                <a:cs typeface="Calibri"/>
              </a:rPr>
              <a:t>计划登陆于</a:t>
            </a:r>
            <a:r>
              <a:rPr lang="en-US" altLang="zh-CN" sz="700" b="1" spc="-10" dirty="0">
                <a:solidFill>
                  <a:srgbClr val="231F20"/>
                </a:solidFill>
                <a:latin typeface="+mn-ea"/>
                <a:cs typeface="Calibri"/>
              </a:rPr>
              <a:t>2021</a:t>
            </a:r>
            <a:endParaRPr sz="700" dirty="0">
              <a:latin typeface="+mn-ea"/>
              <a:cs typeface="Calibri"/>
            </a:endParaRPr>
          </a:p>
          <a:p>
            <a:pPr marL="12700">
              <a:lnSpc>
                <a:spcPct val="100000"/>
              </a:lnSpc>
              <a:spcBef>
                <a:spcPts val="509"/>
              </a:spcBef>
            </a:pPr>
            <a:r>
              <a:rPr lang="zh-CN" altLang="en-US" sz="700" b="1" spc="30" dirty="0">
                <a:solidFill>
                  <a:srgbClr val="231F20"/>
                </a:solidFill>
                <a:latin typeface="+mn-ea"/>
                <a:cs typeface="Calibri"/>
              </a:rPr>
              <a:t>计划登陆于</a:t>
            </a:r>
            <a:r>
              <a:rPr lang="en-US" altLang="zh-CN" sz="700" b="1" spc="30" dirty="0">
                <a:solidFill>
                  <a:srgbClr val="231F20"/>
                </a:solidFill>
                <a:latin typeface="+mn-ea"/>
                <a:cs typeface="Calibri"/>
              </a:rPr>
              <a:t>2022</a:t>
            </a:r>
            <a:endParaRPr sz="700" dirty="0">
              <a:latin typeface="+mn-ea"/>
              <a:cs typeface="Calibri"/>
            </a:endParaRPr>
          </a:p>
          <a:p>
            <a:pPr marL="12700">
              <a:lnSpc>
                <a:spcPct val="100000"/>
              </a:lnSpc>
              <a:spcBef>
                <a:spcPts val="509"/>
              </a:spcBef>
            </a:pPr>
            <a:r>
              <a:rPr lang="zh-CN" altLang="en-US" sz="700" b="1" spc="30" dirty="0">
                <a:solidFill>
                  <a:srgbClr val="231F20"/>
                </a:solidFill>
                <a:latin typeface="+mn-ea"/>
                <a:cs typeface="Calibri"/>
              </a:rPr>
              <a:t>计划登陆于</a:t>
            </a:r>
            <a:r>
              <a:rPr lang="en-US" altLang="zh-CN" sz="700" b="1" spc="30" dirty="0">
                <a:solidFill>
                  <a:srgbClr val="231F20"/>
                </a:solidFill>
                <a:latin typeface="+mn-ea"/>
                <a:cs typeface="Calibri"/>
              </a:rPr>
              <a:t>2023</a:t>
            </a:r>
            <a:endParaRPr sz="700" dirty="0">
              <a:latin typeface="+mn-ea"/>
              <a:cs typeface="Calibri"/>
            </a:endParaRPr>
          </a:p>
        </p:txBody>
      </p:sp>
      <p:sp>
        <p:nvSpPr>
          <p:cNvPr id="87" name="object 87"/>
          <p:cNvSpPr/>
          <p:nvPr/>
        </p:nvSpPr>
        <p:spPr>
          <a:xfrm>
            <a:off x="5460704" y="657071"/>
            <a:ext cx="90004" cy="89992"/>
          </a:xfrm>
          <a:prstGeom prst="rect">
            <a:avLst/>
          </a:prstGeom>
          <a:blipFill>
            <a:blip r:embed="rId37" cstate="print"/>
            <a:stretch>
              <a:fillRect/>
            </a:stretch>
          </a:blipFill>
        </p:spPr>
        <p:txBody>
          <a:bodyPr wrap="square" lIns="0" tIns="0" rIns="0" bIns="0" rtlCol="0"/>
          <a:lstStyle/>
          <a:p>
            <a:endParaRPr/>
          </a:p>
        </p:txBody>
      </p:sp>
      <p:sp>
        <p:nvSpPr>
          <p:cNvPr id="88" name="object 88"/>
          <p:cNvSpPr/>
          <p:nvPr/>
        </p:nvSpPr>
        <p:spPr>
          <a:xfrm>
            <a:off x="5460704" y="826927"/>
            <a:ext cx="90004" cy="89992"/>
          </a:xfrm>
          <a:prstGeom prst="rect">
            <a:avLst/>
          </a:prstGeom>
          <a:blipFill>
            <a:blip r:embed="rId38" cstate="print"/>
            <a:stretch>
              <a:fillRect/>
            </a:stretch>
          </a:blipFill>
        </p:spPr>
        <p:txBody>
          <a:bodyPr wrap="square" lIns="0" tIns="0" rIns="0" bIns="0" rtlCol="0"/>
          <a:lstStyle/>
          <a:p>
            <a:endParaRPr/>
          </a:p>
        </p:txBody>
      </p:sp>
      <p:sp>
        <p:nvSpPr>
          <p:cNvPr id="89" name="object 89"/>
          <p:cNvSpPr/>
          <p:nvPr/>
        </p:nvSpPr>
        <p:spPr>
          <a:xfrm>
            <a:off x="5460704" y="996770"/>
            <a:ext cx="90004" cy="90004"/>
          </a:xfrm>
          <a:prstGeom prst="rect">
            <a:avLst/>
          </a:prstGeom>
          <a:blipFill>
            <a:blip r:embed="rId39" cstate="print"/>
            <a:stretch>
              <a:fillRect/>
            </a:stretch>
          </a:blipFill>
        </p:spPr>
        <p:txBody>
          <a:bodyPr wrap="square" lIns="0" tIns="0" rIns="0" bIns="0" rtlCol="0"/>
          <a:lstStyle/>
          <a:p>
            <a:endParaRPr/>
          </a:p>
        </p:txBody>
      </p:sp>
      <p:sp>
        <p:nvSpPr>
          <p:cNvPr id="90" name="object 90"/>
          <p:cNvSpPr/>
          <p:nvPr/>
        </p:nvSpPr>
        <p:spPr>
          <a:xfrm>
            <a:off x="5460704" y="1166627"/>
            <a:ext cx="90004" cy="90004"/>
          </a:xfrm>
          <a:prstGeom prst="rect">
            <a:avLst/>
          </a:prstGeom>
          <a:blipFill>
            <a:blip r:embed="rId40" cstate="print"/>
            <a:stretch>
              <a:fillRect/>
            </a:stretch>
          </a:blipFill>
        </p:spPr>
        <p:txBody>
          <a:bodyPr wrap="square" lIns="0" tIns="0" rIns="0" bIns="0" rtlCol="0"/>
          <a:lstStyle/>
          <a:p>
            <a:endParaRPr/>
          </a:p>
        </p:txBody>
      </p:sp>
      <p:sp>
        <p:nvSpPr>
          <p:cNvPr id="91" name="object 91"/>
          <p:cNvSpPr/>
          <p:nvPr/>
        </p:nvSpPr>
        <p:spPr>
          <a:xfrm>
            <a:off x="5460704" y="1336489"/>
            <a:ext cx="90004" cy="89992"/>
          </a:xfrm>
          <a:prstGeom prst="rect">
            <a:avLst/>
          </a:prstGeom>
          <a:blipFill>
            <a:blip r:embed="rId41" cstate="print"/>
            <a:stretch>
              <a:fillRect/>
            </a:stretch>
          </a:blipFill>
        </p:spPr>
        <p:txBody>
          <a:bodyPr wrap="square" lIns="0" tIns="0" rIns="0" bIns="0" rtlCol="0"/>
          <a:lstStyle/>
          <a:p>
            <a:endParaRPr/>
          </a:p>
        </p:txBody>
      </p:sp>
      <p:sp>
        <p:nvSpPr>
          <p:cNvPr id="92" name="object 92"/>
          <p:cNvSpPr txBox="1"/>
          <p:nvPr/>
        </p:nvSpPr>
        <p:spPr>
          <a:xfrm>
            <a:off x="9429200" y="325276"/>
            <a:ext cx="736600" cy="1309333"/>
          </a:xfrm>
          <a:prstGeom prst="rect">
            <a:avLst/>
          </a:prstGeom>
        </p:spPr>
        <p:txBody>
          <a:bodyPr vert="horz" wrap="square" lIns="0" tIns="39370" rIns="0" bIns="0" rtlCol="0">
            <a:spAutoFit/>
          </a:bodyPr>
          <a:lstStyle/>
          <a:p>
            <a:pPr marL="12700">
              <a:lnSpc>
                <a:spcPct val="100000"/>
              </a:lnSpc>
              <a:spcBef>
                <a:spcPts val="310"/>
              </a:spcBef>
            </a:pPr>
            <a:r>
              <a:rPr lang="zh-CN" altLang="en-US" sz="600" b="1" spc="-10" dirty="0">
                <a:solidFill>
                  <a:srgbClr val="231F20"/>
                </a:solidFill>
                <a:latin typeface="Calibri"/>
                <a:cs typeface="Calibri"/>
              </a:rPr>
              <a:t>爱尔兰都柏林</a:t>
            </a:r>
            <a:endParaRPr sz="600" dirty="0">
              <a:latin typeface="Calibri"/>
              <a:cs typeface="Calibri"/>
            </a:endParaRPr>
          </a:p>
          <a:p>
            <a:pPr marL="12700">
              <a:lnSpc>
                <a:spcPct val="100000"/>
              </a:lnSpc>
              <a:spcBef>
                <a:spcPts val="210"/>
              </a:spcBef>
            </a:pPr>
            <a:r>
              <a:rPr lang="zh-CN" altLang="en-US" sz="600" b="1" spc="-5" dirty="0">
                <a:solidFill>
                  <a:srgbClr val="6D6E71"/>
                </a:solidFill>
                <a:latin typeface="Calibri"/>
                <a:cs typeface="Calibri"/>
              </a:rPr>
              <a:t>登陆于</a:t>
            </a:r>
            <a:r>
              <a:rPr lang="en-US" altLang="zh-CN" sz="600" b="1" spc="-5" dirty="0">
                <a:solidFill>
                  <a:srgbClr val="6D6E71"/>
                </a:solidFill>
                <a:latin typeface="Calibri"/>
                <a:cs typeface="Calibri"/>
              </a:rPr>
              <a:t>2018</a:t>
            </a:r>
            <a:r>
              <a:rPr lang="zh-CN" altLang="en-US" sz="600" b="1" spc="-5" dirty="0">
                <a:solidFill>
                  <a:srgbClr val="6D6E71"/>
                </a:solidFill>
                <a:latin typeface="Calibri"/>
                <a:cs typeface="Calibri"/>
              </a:rPr>
              <a:t>年</a:t>
            </a:r>
            <a:r>
              <a:rPr lang="en-US" altLang="zh-CN" sz="600" b="1" spc="-5" dirty="0">
                <a:solidFill>
                  <a:srgbClr val="6D6E71"/>
                </a:solidFill>
                <a:latin typeface="Calibri"/>
                <a:cs typeface="Calibri"/>
              </a:rPr>
              <a:t>2</a:t>
            </a:r>
            <a:r>
              <a:rPr lang="zh-CN" altLang="en-US" sz="600" b="1" spc="-5" dirty="0">
                <a:solidFill>
                  <a:srgbClr val="6D6E71"/>
                </a:solidFill>
                <a:latin typeface="Calibri"/>
                <a:cs typeface="Calibri"/>
              </a:rPr>
              <a:t>月</a:t>
            </a:r>
            <a:endParaRPr sz="600" dirty="0">
              <a:latin typeface="Calibri"/>
              <a:cs typeface="Calibri"/>
            </a:endParaRPr>
          </a:p>
          <a:p>
            <a:pPr marL="12700" lvl="0">
              <a:spcBef>
                <a:spcPts val="310"/>
              </a:spcBef>
            </a:pPr>
            <a:endParaRPr lang="en-GB" altLang="zh-CN" sz="600" b="1" spc="-10" dirty="0">
              <a:solidFill>
                <a:srgbClr val="231F20"/>
              </a:solidFill>
              <a:cs typeface="Calibri"/>
            </a:endParaRPr>
          </a:p>
          <a:p>
            <a:pPr marL="12700" lvl="0">
              <a:spcBef>
                <a:spcPts val="310"/>
              </a:spcBef>
            </a:pPr>
            <a:r>
              <a:rPr lang="zh-CN" altLang="en-US" sz="600" b="1" spc="-10" dirty="0">
                <a:solidFill>
                  <a:srgbClr val="231F20"/>
                </a:solidFill>
                <a:cs typeface="Calibri"/>
              </a:rPr>
              <a:t>菲律宾马尼拉</a:t>
            </a:r>
            <a:endParaRPr lang="zh-CN" altLang="en-US" sz="600" dirty="0">
              <a:solidFill>
                <a:prstClr val="black"/>
              </a:solidFill>
              <a:cs typeface="Calibri"/>
            </a:endParaRPr>
          </a:p>
          <a:p>
            <a:pPr marL="12700" lvl="0">
              <a:spcBef>
                <a:spcPts val="210"/>
              </a:spcBef>
            </a:pPr>
            <a:r>
              <a:rPr lang="zh-CN" altLang="en-US" sz="600" b="1" spc="-5" dirty="0">
                <a:solidFill>
                  <a:srgbClr val="6D6E71"/>
                </a:solidFill>
                <a:cs typeface="Calibri"/>
              </a:rPr>
              <a:t>登陆于</a:t>
            </a:r>
            <a:r>
              <a:rPr lang="en-US" altLang="zh-CN" sz="600" b="1" spc="-5" dirty="0">
                <a:solidFill>
                  <a:srgbClr val="6D6E71"/>
                </a:solidFill>
                <a:cs typeface="Calibri"/>
              </a:rPr>
              <a:t>2019</a:t>
            </a:r>
            <a:r>
              <a:rPr lang="zh-CN" altLang="en-US" sz="600" b="1" spc="-5" dirty="0">
                <a:solidFill>
                  <a:srgbClr val="6D6E71"/>
                </a:solidFill>
                <a:cs typeface="Calibri"/>
              </a:rPr>
              <a:t>年</a:t>
            </a:r>
            <a:r>
              <a:rPr lang="en-US" altLang="zh-CN" sz="600" b="1" spc="-5" dirty="0">
                <a:solidFill>
                  <a:srgbClr val="6D6E71"/>
                </a:solidFill>
                <a:cs typeface="Calibri"/>
              </a:rPr>
              <a:t>4</a:t>
            </a:r>
            <a:r>
              <a:rPr lang="zh-CN" altLang="en-US" sz="600" b="1" spc="-5" dirty="0">
                <a:solidFill>
                  <a:srgbClr val="6D6E71"/>
                </a:solidFill>
                <a:cs typeface="Calibri"/>
              </a:rPr>
              <a:t>月</a:t>
            </a:r>
            <a:endParaRPr lang="en-GB" altLang="zh-CN" sz="600" b="1" spc="-5" dirty="0">
              <a:solidFill>
                <a:srgbClr val="6D6E71"/>
              </a:solidFill>
              <a:cs typeface="Calibri"/>
            </a:endParaRPr>
          </a:p>
          <a:p>
            <a:pPr marL="12700" lvl="0">
              <a:spcBef>
                <a:spcPts val="210"/>
              </a:spcBef>
            </a:pPr>
            <a:endParaRPr lang="zh-CN" altLang="en-US" sz="600" dirty="0">
              <a:solidFill>
                <a:prstClr val="black"/>
              </a:solidFill>
              <a:cs typeface="Calibri"/>
            </a:endParaRPr>
          </a:p>
          <a:p>
            <a:pPr marL="12700" lvl="0">
              <a:spcBef>
                <a:spcPts val="310"/>
              </a:spcBef>
            </a:pPr>
            <a:r>
              <a:rPr lang="zh-CN" altLang="en-US" sz="600" b="1" spc="-10" dirty="0">
                <a:solidFill>
                  <a:srgbClr val="231F20"/>
                </a:solidFill>
                <a:cs typeface="Calibri"/>
              </a:rPr>
              <a:t>澳大利亚布里斯班</a:t>
            </a:r>
            <a:endParaRPr lang="zh-CN" altLang="en-US" sz="600" dirty="0">
              <a:solidFill>
                <a:prstClr val="black"/>
              </a:solidFill>
              <a:cs typeface="Calibri"/>
            </a:endParaRPr>
          </a:p>
          <a:p>
            <a:pPr marL="12700" lvl="0">
              <a:spcBef>
                <a:spcPts val="210"/>
              </a:spcBef>
            </a:pPr>
            <a:r>
              <a:rPr lang="zh-CN" altLang="en-US" sz="600" b="1" spc="-5" dirty="0">
                <a:solidFill>
                  <a:srgbClr val="6D6E71"/>
                </a:solidFill>
                <a:cs typeface="Calibri"/>
              </a:rPr>
              <a:t>登陆于</a:t>
            </a:r>
            <a:r>
              <a:rPr lang="en-US" altLang="zh-CN" sz="600" b="1" spc="-5" dirty="0">
                <a:solidFill>
                  <a:srgbClr val="6D6E71"/>
                </a:solidFill>
                <a:cs typeface="Calibri"/>
              </a:rPr>
              <a:t>2017</a:t>
            </a:r>
            <a:r>
              <a:rPr lang="zh-CN" altLang="en-US" sz="600" b="1" spc="-5" dirty="0">
                <a:solidFill>
                  <a:srgbClr val="6D6E71"/>
                </a:solidFill>
                <a:cs typeface="Calibri"/>
              </a:rPr>
              <a:t>年</a:t>
            </a:r>
            <a:r>
              <a:rPr lang="en-US" altLang="zh-CN" sz="600" b="1" spc="-5" dirty="0">
                <a:solidFill>
                  <a:srgbClr val="6D6E71"/>
                </a:solidFill>
                <a:cs typeface="Calibri"/>
              </a:rPr>
              <a:t>1</a:t>
            </a:r>
            <a:r>
              <a:rPr lang="zh-CN" altLang="en-US" sz="600" b="1" spc="-5" dirty="0">
                <a:solidFill>
                  <a:srgbClr val="6D6E71"/>
                </a:solidFill>
                <a:cs typeface="Calibri"/>
              </a:rPr>
              <a:t>月</a:t>
            </a:r>
            <a:endParaRPr lang="zh-CN" altLang="en-US" sz="600" dirty="0">
              <a:solidFill>
                <a:prstClr val="black"/>
              </a:solidFill>
              <a:cs typeface="Calibri"/>
            </a:endParaRPr>
          </a:p>
          <a:p>
            <a:pPr marL="12700" marR="40640">
              <a:lnSpc>
                <a:spcPct val="125000"/>
              </a:lnSpc>
              <a:spcBef>
                <a:spcPts val="450"/>
              </a:spcBef>
            </a:pPr>
            <a:r>
              <a:rPr lang="zh-CN" altLang="en-US" sz="600" b="1" spc="-15" dirty="0">
                <a:solidFill>
                  <a:srgbClr val="231F20"/>
                </a:solidFill>
                <a:latin typeface="Calibri"/>
                <a:cs typeface="Calibri"/>
              </a:rPr>
              <a:t>新西兰奥克兰</a:t>
            </a:r>
            <a:endParaRPr lang="en-GB" altLang="zh-CN" sz="600" b="1" spc="-15" dirty="0">
              <a:solidFill>
                <a:srgbClr val="231F20"/>
              </a:solidFill>
              <a:latin typeface="Calibri"/>
              <a:cs typeface="Calibri"/>
            </a:endParaRPr>
          </a:p>
          <a:p>
            <a:pPr marL="12700" lvl="0">
              <a:spcBef>
                <a:spcPts val="210"/>
              </a:spcBef>
            </a:pPr>
            <a:r>
              <a:rPr lang="zh-CN" altLang="en-US" sz="600" b="1" spc="-5" dirty="0">
                <a:solidFill>
                  <a:srgbClr val="6D6E71"/>
                </a:solidFill>
                <a:cs typeface="Calibri"/>
              </a:rPr>
              <a:t>登陆于</a:t>
            </a:r>
            <a:r>
              <a:rPr lang="en-US" altLang="zh-CN" sz="600" b="1" spc="-5" dirty="0">
                <a:solidFill>
                  <a:srgbClr val="6D6E71"/>
                </a:solidFill>
                <a:cs typeface="Calibri"/>
              </a:rPr>
              <a:t>2017</a:t>
            </a:r>
            <a:r>
              <a:rPr lang="zh-CN" altLang="en-US" sz="600" b="1" spc="-5" dirty="0">
                <a:solidFill>
                  <a:srgbClr val="6D6E71"/>
                </a:solidFill>
                <a:cs typeface="Calibri"/>
              </a:rPr>
              <a:t>年</a:t>
            </a:r>
            <a:r>
              <a:rPr lang="en-US" altLang="zh-CN" sz="600" b="1" spc="-5" dirty="0">
                <a:solidFill>
                  <a:srgbClr val="6D6E71"/>
                </a:solidFill>
                <a:cs typeface="Calibri"/>
              </a:rPr>
              <a:t>6</a:t>
            </a:r>
            <a:r>
              <a:rPr lang="zh-CN" altLang="en-US" sz="600" b="1" spc="-5" dirty="0">
                <a:solidFill>
                  <a:srgbClr val="6D6E71"/>
                </a:solidFill>
                <a:cs typeface="Calibri"/>
              </a:rPr>
              <a:t>月</a:t>
            </a:r>
            <a:endParaRPr lang="zh-CN" altLang="en-US" sz="600" dirty="0">
              <a:solidFill>
                <a:prstClr val="black"/>
              </a:solidFill>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4A616F72399E94E94998C7102829F15" ma:contentTypeVersion="2" ma:contentTypeDescription="Create a new document." ma:contentTypeScope="" ma:versionID="0e0575cf016ec6560237b3e8d573a91f">
  <xsd:schema xmlns:xsd="http://www.w3.org/2001/XMLSchema" xmlns:xs="http://www.w3.org/2001/XMLSchema" xmlns:p="http://schemas.microsoft.com/office/2006/metadata/properties" xmlns:ns2="6b6d9826-4db0-4b76-bfc5-8c6a4f9e748d" xmlns:ns3="cb21b6f9-1068-4ee4-aa84-7f4ef672f674" targetNamespace="http://schemas.microsoft.com/office/2006/metadata/properties" ma:root="true" ma:fieldsID="0867b74b9cdcdbec57e1071df0641f8c" ns2:_="" ns3:_="">
    <xsd:import namespace="6b6d9826-4db0-4b76-bfc5-8c6a4f9e748d"/>
    <xsd:import namespace="cb21b6f9-1068-4ee4-aa84-7f4ef672f67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b6d9826-4db0-4b76-bfc5-8c6a4f9e74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b21b6f9-1068-4ee4-aa84-7f4ef672f674"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AED8CDF-EDF7-4355-AACE-991973A2D1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b6d9826-4db0-4b76-bfc5-8c6a4f9e748d"/>
    <ds:schemaRef ds:uri="cb21b6f9-1068-4ee4-aa84-7f4ef672f6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0A51D16-AFAE-4FCE-AC0F-9C7DC0FDDBD7}">
  <ds:schemaRefs>
    <ds:schemaRef ds:uri="http://schemas.microsoft.com/sharepoint/v3/contenttype/forms"/>
  </ds:schemaRefs>
</ds:datastoreItem>
</file>

<file path=customXml/itemProps3.xml><?xml version="1.0" encoding="utf-8"?>
<ds:datastoreItem xmlns:ds="http://schemas.openxmlformats.org/officeDocument/2006/customXml" ds:itemID="{FD188FD3-A26B-44D6-80E5-00FEA6316E85}">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5151</TotalTime>
  <Words>1155</Words>
  <Application>Microsoft Office PowerPoint</Application>
  <PresentationFormat>自定义</PresentationFormat>
  <Paragraphs>98</Paragraphs>
  <Slides>1</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vt:i4>
      </vt:variant>
    </vt:vector>
  </HeadingPairs>
  <TitlesOfParts>
    <vt:vector size="6" baseType="lpstr">
      <vt:lpstr>Microsoft YaHei UI</vt:lpstr>
      <vt:lpstr>宋体</vt:lpstr>
      <vt:lpstr>Arial</vt:lpstr>
      <vt:lpstr>Calibri</vt:lpstr>
      <vt:lpstr>Office Theme</vt:lpstr>
      <vt:lpstr>停车、城市出行和数据的未来投资机会</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updated-200521</dc:title>
  <dc:creator>Hamish Wang</dc:creator>
  <cp:lastModifiedBy>Li Tong</cp:lastModifiedBy>
  <cp:revision>79</cp:revision>
  <dcterms:created xsi:type="dcterms:W3CDTF">2020-06-15T14:02:42Z</dcterms:created>
  <dcterms:modified xsi:type="dcterms:W3CDTF">2021-02-08T02:55:47Z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2020-05-21T00:00:00Z</vt:filetime>
  </property>
  <property fmtid="{D5CDD505-2E9C-101B-9397-08002B2CF9AE}" pid="3" name="Creator">
    <vt:lpwstr>Adobe Illustrator 24.1 (Macintosh)</vt:lpwstr>
  </property>
  <property fmtid="{D5CDD505-2E9C-101B-9397-08002B2CF9AE}" pid="4" name="LastSaved">
    <vt:filetime>2020-06-15T00:00:00Z</vt:filetime>
  </property>
  <property fmtid="{D5CDD505-2E9C-101B-9397-08002B2CF9AE}" pid="5" name="ContentTypeId">
    <vt:lpwstr>0x01010054A616F72399E94E94998C7102829F15</vt:lpwstr>
  </property>
  <property fmtid="{D5CDD505-2E9C-101B-9397-08002B2CF9AE}" pid="6" name="Order">
    <vt:r8>59200</vt:r8>
  </property>
</Properties>
</file>